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439" r:id="rId2"/>
    <p:sldId id="261" r:id="rId3"/>
    <p:sldId id="263" r:id="rId4"/>
    <p:sldId id="264" r:id="rId5"/>
    <p:sldId id="262" r:id="rId6"/>
    <p:sldId id="273" r:id="rId7"/>
    <p:sldId id="274" r:id="rId8"/>
    <p:sldId id="692" r:id="rId9"/>
    <p:sldId id="275" r:id="rId10"/>
    <p:sldId id="267" r:id="rId11"/>
    <p:sldId id="277" r:id="rId12"/>
    <p:sldId id="268" r:id="rId13"/>
    <p:sldId id="278" r:id="rId14"/>
    <p:sldId id="269" r:id="rId15"/>
    <p:sldId id="276" r:id="rId16"/>
    <p:sldId id="270" r:id="rId17"/>
    <p:sldId id="467" r:id="rId18"/>
    <p:sldId id="688" r:id="rId19"/>
    <p:sldId id="689" r:id="rId20"/>
    <p:sldId id="690" r:id="rId21"/>
    <p:sldId id="691" r:id="rId22"/>
    <p:sldId id="271" r:id="rId23"/>
    <p:sldId id="279" r:id="rId24"/>
    <p:sldId id="280" r:id="rId25"/>
    <p:sldId id="281" r:id="rId26"/>
    <p:sldId id="283" r:id="rId27"/>
    <p:sldId id="284" r:id="rId28"/>
    <p:sldId id="285" r:id="rId29"/>
    <p:sldId id="288" r:id="rId30"/>
    <p:sldId id="289" r:id="rId31"/>
    <p:sldId id="290" r:id="rId32"/>
    <p:sldId id="292" r:id="rId33"/>
    <p:sldId id="291" r:id="rId34"/>
    <p:sldId id="293" r:id="rId35"/>
    <p:sldId id="469" r:id="rId36"/>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7940" autoAdjust="0"/>
  </p:normalViewPr>
  <p:slideViewPr>
    <p:cSldViewPr>
      <p:cViewPr varScale="1">
        <p:scale>
          <a:sx n="98" d="100"/>
          <a:sy n="98" d="100"/>
        </p:scale>
        <p:origin x="-1968" y="-112"/>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2013-09-03</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2013-09-03</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sv-SE" dirty="0" smtClean="0">
                <a:latin typeface="Arial" charset="0"/>
              </a:rPr>
              <a:t>1990 skrev Tim Berners-Lee programmet </a:t>
            </a:r>
            <a:r>
              <a:rPr lang="sv-SE" dirty="0" err="1" smtClean="0">
                <a:latin typeface="Arial" charset="0"/>
              </a:rPr>
              <a:t>WorldWideWeb</a:t>
            </a:r>
            <a:r>
              <a:rPr lang="sv-SE" dirty="0" smtClean="0">
                <a:latin typeface="Arial" charset="0"/>
              </a:rPr>
              <a:t> som räknas som den första webbläsaren. Programmet var både en webbläsare och webbserver i ett. I Internetsammanhang är detta webbens födelse och nu inte allt för många år senare har mycket hänt. Vi kan dock räkna med att mycket kommer att hända än innan webben är helt mogen.</a:t>
            </a:r>
          </a:p>
          <a:p>
            <a:pPr eaLnBrk="1" hangingPunct="1"/>
            <a:endParaRPr lang="sv-SE" i="1" dirty="0" smtClean="0">
              <a:latin typeface="Arial" charset="0"/>
            </a:endParaRPr>
          </a:p>
          <a:p>
            <a:pPr eaLnBrk="1" hangingPunct="1"/>
            <a:r>
              <a:rPr lang="sv-SE" dirty="0" smtClean="0">
                <a:latin typeface="Arial" charset="0"/>
              </a:rPr>
              <a:t>Till höger ser du en </a:t>
            </a:r>
            <a:r>
              <a:rPr lang="sv-SE" dirty="0" err="1" smtClean="0">
                <a:latin typeface="Arial" charset="0"/>
              </a:rPr>
              <a:t>screenshot</a:t>
            </a:r>
            <a:r>
              <a:rPr lang="sv-SE" dirty="0" smtClean="0">
                <a:latin typeface="Arial" charset="0"/>
              </a:rPr>
              <a:t> från www.zcczengarden.com på vilken man kan botanisera runt efter snygga CSS-layouter för hemsidor.</a:t>
            </a:r>
          </a:p>
          <a:p>
            <a:pPr eaLnBrk="1" hangingPunct="1"/>
            <a:r>
              <a:rPr lang="sv-SE" i="1" dirty="0" smtClean="0">
                <a:latin typeface="Arial" charset="0"/>
              </a:rPr>
              <a:t>Läs mer om denne man på:</a:t>
            </a:r>
          </a:p>
          <a:p>
            <a:pPr eaLnBrk="1" hangingPunct="1"/>
            <a:r>
              <a:rPr lang="sv-SE" i="1" dirty="0" smtClean="0">
                <a:latin typeface="Arial" charset="0"/>
              </a:rPr>
              <a:t>http://www.w3.org/People/Berners-Lee/</a:t>
            </a:r>
            <a:br>
              <a:rPr lang="sv-SE" i="1" dirty="0" smtClean="0">
                <a:latin typeface="Arial" charset="0"/>
              </a:rPr>
            </a:br>
            <a:r>
              <a:rPr lang="sv-SE" i="1" dirty="0" smtClean="0">
                <a:latin typeface="Arial" charset="0"/>
              </a:rPr>
              <a:t>Speciellt </a:t>
            </a:r>
            <a:r>
              <a:rPr lang="sv-SE" i="1" dirty="0" err="1" smtClean="0">
                <a:latin typeface="Arial" charset="0"/>
              </a:rPr>
              <a:t>FAQn</a:t>
            </a:r>
            <a:r>
              <a:rPr lang="sv-SE" i="1" dirty="0" smtClean="0">
                <a:latin typeface="Arial" charset="0"/>
              </a:rPr>
              <a:t> innehåller många intressanta berättelser om hur det först började.</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5</a:t>
            </a:fld>
            <a:endParaRPr lang="sv-SE"/>
          </a:p>
        </p:txBody>
      </p:sp>
    </p:spTree>
    <p:extLst>
      <p:ext uri="{BB962C8B-B14F-4D97-AF65-F5344CB8AC3E}">
        <p14:creationId xmlns:p14="http://schemas.microsoft.com/office/powerpoint/2010/main" val="76776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Redan 1980 hade Tim börjat</a:t>
            </a:r>
            <a:r>
              <a:rPr lang="sv-SE" baseline="0" dirty="0" smtClean="0"/>
              <a:t> skissa på det som skulle bli WWW</a:t>
            </a:r>
            <a:endParaRPr lang="sv-SE" dirty="0" smtClean="0"/>
          </a:p>
          <a:p>
            <a:endParaRPr lang="sv-SE" dirty="0" smtClean="0"/>
          </a:p>
          <a:p>
            <a:r>
              <a:rPr lang="sv-SE" dirty="0" smtClean="0"/>
              <a:t>World Wide Web</a:t>
            </a:r>
            <a:r>
              <a:rPr lang="sv-SE" baseline="0" dirty="0" smtClean="0"/>
              <a:t> </a:t>
            </a:r>
            <a:r>
              <a:rPr lang="sv-SE" baseline="0" dirty="0" err="1" smtClean="0"/>
              <a:t>skrevis</a:t>
            </a:r>
            <a:r>
              <a:rPr lang="sv-SE" baseline="0" dirty="0" smtClean="0"/>
              <a:t> i </a:t>
            </a:r>
            <a:r>
              <a:rPr lang="sv-SE" baseline="0" dirty="0" err="1" smtClean="0"/>
              <a:t>objective</a:t>
            </a:r>
            <a:r>
              <a:rPr lang="sv-SE" baseline="0" dirty="0" smtClean="0"/>
              <a:t> C på en NeXT-dator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7</a:t>
            </a:fld>
            <a:endParaRPr lang="sv-SE"/>
          </a:p>
        </p:txBody>
      </p:sp>
    </p:spTree>
    <p:extLst>
      <p:ext uri="{BB962C8B-B14F-4D97-AF65-F5344CB8AC3E}">
        <p14:creationId xmlns:p14="http://schemas.microsoft.com/office/powerpoint/2010/main" val="160820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30</a:t>
            </a:fld>
            <a:endParaRPr lang="sv-SE"/>
          </a:p>
        </p:txBody>
      </p:sp>
    </p:spTree>
    <p:extLst>
      <p:ext uri="{BB962C8B-B14F-4D97-AF65-F5344CB8AC3E}">
        <p14:creationId xmlns:p14="http://schemas.microsoft.com/office/powerpoint/2010/main" val="128824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W3C refererar till</a:t>
            </a:r>
            <a:r>
              <a:rPr lang="sv-SE" baseline="0" dirty="0" smtClean="0"/>
              <a:t> HTML5 som "The </a:t>
            </a:r>
            <a:r>
              <a:rPr lang="sv-SE" baseline="0" dirty="0" err="1" smtClean="0"/>
              <a:t>Open</a:t>
            </a:r>
            <a:r>
              <a:rPr lang="sv-SE" baseline="0" dirty="0" smtClean="0"/>
              <a:t> Web </a:t>
            </a:r>
            <a:r>
              <a:rPr lang="sv-SE" baseline="0" dirty="0" err="1" smtClean="0"/>
              <a:t>Platform</a:t>
            </a:r>
            <a:r>
              <a:rPr lang="sv-SE" baseline="0"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34</a:t>
            </a:fld>
            <a:endParaRPr lang="sv-SE"/>
          </a:p>
        </p:txBody>
      </p:sp>
    </p:spTree>
    <p:extLst>
      <p:ext uri="{BB962C8B-B14F-4D97-AF65-F5344CB8AC3E}">
        <p14:creationId xmlns:p14="http://schemas.microsoft.com/office/powerpoint/2010/main" val="352720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 Id="rId3"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gif"/><Relationship Id="rId5" Type="http://schemas.openxmlformats.org/officeDocument/2006/relationships/image" Target="../media/image27.gif"/><Relationship Id="rId6" Type="http://schemas.openxmlformats.org/officeDocument/2006/relationships/image" Target="../media/image28.gif"/><Relationship Id="rId7" Type="http://schemas.openxmlformats.org/officeDocument/2006/relationships/image" Target="../media/image29.gif"/><Relationship Id="rId8"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csszengarden.com"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www.unrealengine.com/html5/" TargetMode="External"/><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9.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hyperlink" Target="http://csszengarden.com" TargetMode="External"/><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395536" y="1201316"/>
            <a:ext cx="4939173" cy="954107"/>
          </a:xfrm>
          <a:prstGeom prst="rect">
            <a:avLst/>
          </a:prstGeom>
          <a:noFill/>
        </p:spPr>
        <p:txBody>
          <a:bodyPr wrap="none" rtlCol="0">
            <a:spAutoFit/>
          </a:bodyPr>
          <a:lstStyle/>
          <a:p>
            <a:r>
              <a:rPr lang="sv-SE" sz="2800" b="1" dirty="0" smtClean="0">
                <a:latin typeface="Minya Nouvelle" pitchFamily="2" charset="0"/>
              </a:rPr>
              <a:t>Föreläsning 1, HT2013</a:t>
            </a:r>
          </a:p>
          <a:p>
            <a:r>
              <a:rPr lang="sv-SE" sz="2800" dirty="0" smtClean="0">
                <a:latin typeface="Minya Nouvelle" pitchFamily="2" charset="0"/>
              </a:rPr>
              <a:t>En introduktion till HTML/CSS</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32214450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1994</a:t>
            </a:r>
            <a:endParaRPr lang="sv-SE" dirty="0"/>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9308"/>
            <a:ext cx="6298406" cy="4249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2002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 MACARENA L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53244"/>
            <a:ext cx="5112568" cy="3730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20" name="Picture 4" descr="http://t0.gstatic.com/images?q=tbn:ANd9GcS7R8ZUT-8RKJ0kGLkESPipyCZy0G9gdsZtrHJxjpgRmLGC9U9m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8807">
            <a:off x="4692080" y="2857500"/>
            <a:ext cx="3085409"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307729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sv-SE" dirty="0" smtClean="0"/>
              <a:t>Webben 1996</a:t>
            </a:r>
            <a:endParaRPr lang="sv-SE" dirty="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981" y="1129308"/>
            <a:ext cx="5581318" cy="43841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C:\Users\tstjo\Downloads\chetah.gif"/>
          <p:cNvPicPr>
            <a:picLocks noChangeAspect="1" noChangeArrowheads="1" noCrop="1"/>
          </p:cNvPicPr>
          <p:nvPr/>
        </p:nvPicPr>
        <p:blipFill>
          <a:blip r:embed="rId3" cstate="print"/>
          <a:srcRect/>
          <a:stretch>
            <a:fillRect/>
          </a:stretch>
        </p:blipFill>
        <p:spPr bwMode="auto">
          <a:xfrm>
            <a:off x="4009612" y="1769255"/>
            <a:ext cx="3226684" cy="430224"/>
          </a:xfrm>
          <a:prstGeom prst="rect">
            <a:avLst/>
          </a:prstGeom>
          <a:noFill/>
        </p:spPr>
      </p:pic>
      <p:pic>
        <p:nvPicPr>
          <p:cNvPr id="15" name="Picture 5" descr="C:\Users\tstjo\Downloads\flammes-12.gif"/>
          <p:cNvPicPr>
            <a:picLocks noChangeAspect="1" noChangeArrowheads="1" noCrop="1"/>
          </p:cNvPicPr>
          <p:nvPr/>
        </p:nvPicPr>
        <p:blipFill>
          <a:blip r:embed="rId4" cstate="print"/>
          <a:srcRect/>
          <a:stretch>
            <a:fillRect/>
          </a:stretch>
        </p:blipFill>
        <p:spPr bwMode="auto">
          <a:xfrm>
            <a:off x="2109874" y="4469384"/>
            <a:ext cx="285750" cy="514350"/>
          </a:xfrm>
          <a:prstGeom prst="rect">
            <a:avLst/>
          </a:prstGeom>
          <a:noFill/>
        </p:spPr>
      </p:pic>
      <p:pic>
        <p:nvPicPr>
          <p:cNvPr id="16" name="Picture 6" descr="C:\Users\tstjo\Downloads\3dmail-1_e0.gif"/>
          <p:cNvPicPr>
            <a:picLocks noChangeAspect="1" noChangeArrowheads="1" noCrop="1"/>
          </p:cNvPicPr>
          <p:nvPr/>
        </p:nvPicPr>
        <p:blipFill>
          <a:blip r:embed="rId5" cstate="print"/>
          <a:srcRect/>
          <a:stretch>
            <a:fillRect/>
          </a:stretch>
        </p:blipFill>
        <p:spPr bwMode="auto">
          <a:xfrm>
            <a:off x="3985577" y="5131087"/>
            <a:ext cx="1000125" cy="381000"/>
          </a:xfrm>
          <a:prstGeom prst="rect">
            <a:avLst/>
          </a:prstGeom>
          <a:noFill/>
        </p:spPr>
      </p:pic>
      <p:pic>
        <p:nvPicPr>
          <p:cNvPr id="17" name="Picture 8" descr="C:\Users\tstjo\Downloads\flammes-35.gif"/>
          <p:cNvPicPr>
            <a:picLocks noChangeAspect="1" noChangeArrowheads="1" noCrop="1"/>
          </p:cNvPicPr>
          <p:nvPr/>
        </p:nvPicPr>
        <p:blipFill>
          <a:blip r:embed="rId6" cstate="print"/>
          <a:srcRect/>
          <a:stretch>
            <a:fillRect/>
          </a:stretch>
        </p:blipFill>
        <p:spPr bwMode="auto">
          <a:xfrm>
            <a:off x="2123728" y="5250150"/>
            <a:ext cx="228600" cy="142875"/>
          </a:xfrm>
          <a:prstGeom prst="rect">
            <a:avLst/>
          </a:prstGeom>
          <a:noFill/>
        </p:spPr>
      </p:pic>
      <p:pic>
        <p:nvPicPr>
          <p:cNvPr id="18" name="Picture 9" descr="C:\Users\tstjo\Downloads\moose2.gif"/>
          <p:cNvPicPr>
            <a:picLocks noChangeAspect="1" noChangeArrowheads="1" noCrop="1"/>
          </p:cNvPicPr>
          <p:nvPr/>
        </p:nvPicPr>
        <p:blipFill>
          <a:blip r:embed="rId7" cstate="print"/>
          <a:srcRect/>
          <a:stretch>
            <a:fillRect/>
          </a:stretch>
        </p:blipFill>
        <p:spPr bwMode="auto">
          <a:xfrm>
            <a:off x="2987824" y="2785492"/>
            <a:ext cx="609600" cy="838200"/>
          </a:xfrm>
          <a:prstGeom prst="rect">
            <a:avLst/>
          </a:prstGeom>
          <a:noFill/>
        </p:spPr>
      </p:pic>
      <p:pic>
        <p:nvPicPr>
          <p:cNvPr id="870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734" y="4398649"/>
            <a:ext cx="1341379" cy="55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1882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4" descr="mr oizo flat beat 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9308"/>
            <a:ext cx="4824536" cy="36184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271563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1999</a:t>
            </a:r>
            <a:endParaRPr lang="sv-SE" dirty="0"/>
          </a:p>
        </p:txBody>
      </p:sp>
      <p:pic>
        <p:nvPicPr>
          <p:cNvPr id="4" name="Picture 3"/>
          <p:cNvPicPr>
            <a:picLocks noChangeAspect="1" noChangeArrowheads="1"/>
          </p:cNvPicPr>
          <p:nvPr/>
        </p:nvPicPr>
        <p:blipFill>
          <a:blip r:embed="rId2" cstate="print"/>
          <a:srcRect/>
          <a:stretch>
            <a:fillRect/>
          </a:stretch>
        </p:blipFill>
        <p:spPr bwMode="auto">
          <a:xfrm>
            <a:off x="1907704" y="1057299"/>
            <a:ext cx="4824536" cy="4439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91755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00px-Cazadores_de_Mit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553244"/>
            <a:ext cx="4392488" cy="43924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tangle 2"/>
          <p:cNvSpPr/>
          <p:nvPr/>
        </p:nvSpPr>
        <p:spPr>
          <a:xfrm>
            <a:off x="2987824" y="5161756"/>
            <a:ext cx="5958408" cy="369332"/>
          </a:xfrm>
          <a:prstGeom prst="rect">
            <a:avLst/>
          </a:prstGeom>
        </p:spPr>
        <p:txBody>
          <a:bodyPr wrap="square">
            <a:spAutoFit/>
          </a:bodyPr>
          <a:lstStyle/>
          <a:p>
            <a:pPr algn="r"/>
            <a:r>
              <a:rPr lang="en-US" i="1" dirty="0" err="1" smtClean="0"/>
              <a:t>Foto</a:t>
            </a:r>
            <a:r>
              <a:rPr lang="en-US" i="1" dirty="0" smtClean="0"/>
              <a:t>: http</a:t>
            </a:r>
            <a:r>
              <a:rPr lang="en-US" i="1" dirty="0"/>
              <a:t>://</a:t>
            </a:r>
            <a:r>
              <a:rPr lang="en-US" i="1" dirty="0" err="1"/>
              <a:t>www.flickr.com</a:t>
            </a:r>
            <a:r>
              <a:rPr lang="en-US" i="1" dirty="0"/>
              <a:t>/people/98728310@N00</a:t>
            </a:r>
          </a:p>
        </p:txBody>
      </p:sp>
    </p:spTree>
    <p:extLst>
      <p:ext uri="{BB962C8B-B14F-4D97-AF65-F5344CB8AC3E}">
        <p14:creationId xmlns:p14="http://schemas.microsoft.com/office/powerpoint/2010/main" val="33093916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2003 och framåt…</a:t>
            </a:r>
            <a:endParaRPr lang="sv-SE" dirty="0"/>
          </a:p>
        </p:txBody>
      </p:sp>
      <p:pic>
        <p:nvPicPr>
          <p:cNvPr id="2105"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391" y="1057850"/>
            <a:ext cx="6449471" cy="4351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1514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Zen Garden</a:t>
            </a:r>
            <a:endParaRPr lang="sv-SE"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5332"/>
            <a:ext cx="4152900" cy="2495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2" descr="Skärmavbild 2013-09-03 kl. 13.35.07.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0429">
            <a:off x="3354061" y="1560989"/>
            <a:ext cx="5331667" cy="3453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453090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Webben</a:t>
            </a:r>
            <a:r>
              <a:rPr lang="en-US" dirty="0" smtClean="0"/>
              <a:t> </a:t>
            </a:r>
            <a:r>
              <a:rPr lang="en-US" dirty="0" err="1" smtClean="0"/>
              <a:t>idag</a:t>
            </a:r>
            <a:r>
              <a:rPr lang="en-US" dirty="0" smtClean="0"/>
              <a:t> </a:t>
            </a:r>
            <a:r>
              <a:rPr lang="en-US" dirty="0" err="1" smtClean="0"/>
              <a:t>och</a:t>
            </a:r>
            <a:r>
              <a:rPr lang="en-US" dirty="0" smtClean="0"/>
              <a:t> </a:t>
            </a:r>
            <a:r>
              <a:rPr lang="en-US" dirty="0" err="1" smtClean="0"/>
              <a:t>imorgon</a:t>
            </a:r>
            <a:endParaRPr lang="en-US" dirty="0"/>
          </a:p>
        </p:txBody>
      </p:sp>
      <p:sp>
        <p:nvSpPr>
          <p:cNvPr id="4" name="TextBox 3"/>
          <p:cNvSpPr txBox="1"/>
          <p:nvPr/>
        </p:nvSpPr>
        <p:spPr>
          <a:xfrm>
            <a:off x="683568" y="2425452"/>
            <a:ext cx="2122058" cy="369332"/>
          </a:xfrm>
          <a:prstGeom prst="rect">
            <a:avLst/>
          </a:prstGeom>
          <a:noFill/>
        </p:spPr>
        <p:txBody>
          <a:bodyPr wrap="none" rtlCol="0">
            <a:spAutoFit/>
          </a:bodyPr>
          <a:lstStyle/>
          <a:p>
            <a:r>
              <a:rPr lang="en-US" dirty="0" err="1" smtClean="0">
                <a:latin typeface="Minya Nouvelle" pitchFamily="2" charset="0"/>
              </a:rPr>
              <a:t>Informationsbärare</a:t>
            </a:r>
            <a:endParaRPr lang="en-US" dirty="0" smtClean="0">
              <a:latin typeface="Minya Nouvelle" pitchFamily="2" charset="0"/>
            </a:endParaRPr>
          </a:p>
        </p:txBody>
      </p:sp>
      <p:sp>
        <p:nvSpPr>
          <p:cNvPr id="5" name="TextBox 4"/>
          <p:cNvSpPr txBox="1"/>
          <p:nvPr/>
        </p:nvSpPr>
        <p:spPr>
          <a:xfrm>
            <a:off x="5652120" y="2425452"/>
            <a:ext cx="2340129" cy="369332"/>
          </a:xfrm>
          <a:prstGeom prst="rect">
            <a:avLst/>
          </a:prstGeom>
          <a:noFill/>
        </p:spPr>
        <p:txBody>
          <a:bodyPr wrap="none" rtlCol="0">
            <a:spAutoFit/>
          </a:bodyPr>
          <a:lstStyle/>
          <a:p>
            <a:r>
              <a:rPr lang="en-US" dirty="0" err="1" smtClean="0">
                <a:latin typeface="Minya Nouvelle" pitchFamily="2" charset="0"/>
              </a:rPr>
              <a:t>Applikationsplattform</a:t>
            </a:r>
            <a:endParaRPr lang="en-US" dirty="0" smtClean="0">
              <a:latin typeface="Minya Nouvelle" pitchFamily="2" charset="0"/>
            </a:endParaRPr>
          </a:p>
        </p:txBody>
      </p:sp>
      <p:sp>
        <p:nvSpPr>
          <p:cNvPr id="7" name="Notched Right Arrow 6"/>
          <p:cNvSpPr/>
          <p:nvPr/>
        </p:nvSpPr>
        <p:spPr>
          <a:xfrm>
            <a:off x="3419872" y="2281436"/>
            <a:ext cx="1800200" cy="720080"/>
          </a:xfrm>
          <a:prstGeom prst="notchedRightArrow">
            <a:avLst/>
          </a:prstGeom>
          <a:ln>
            <a:tailEnd type="arrow"/>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3607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descr="Skärmavbild 2013-09-03 kl. 13.5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56842">
            <a:off x="5393956" y="1533742"/>
            <a:ext cx="2666438" cy="25466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stretch>
            <a:fillRect/>
          </a:stretch>
        </p:blipFill>
        <p:spPr>
          <a:xfrm rot="20877710">
            <a:off x="4375672" y="3453259"/>
            <a:ext cx="1754942" cy="17549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descr="Skärmavbild 2013-09-03 kl. 14.02.43.png">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125">
            <a:off x="740758" y="1376060"/>
            <a:ext cx="3408298" cy="19682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Skärmavbild 2013-09-03 kl. 14.05.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2360" y="4585692"/>
            <a:ext cx="1005590" cy="8166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Skärmavbild 2013-09-03 kl. 14.08.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22951">
            <a:off x="276369" y="4043555"/>
            <a:ext cx="2855285" cy="11603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kärmavbild 2013-09-03 kl. 14.08.0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3728" y="3793604"/>
            <a:ext cx="1517524" cy="9225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331980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1403648" y="1378601"/>
            <a:ext cx="3170804" cy="5386090"/>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Webbapplikationsstruktur</a:t>
            </a:r>
          </a:p>
          <a:p>
            <a:pPr marL="285750" indent="-285750">
              <a:buFont typeface="Arial" charset="0"/>
              <a:buChar char="•"/>
            </a:pPr>
            <a:r>
              <a:rPr lang="sv-SE" dirty="0" smtClean="0">
                <a:latin typeface="Minya Nouvelle" pitchFamily="2" charset="0"/>
              </a:rPr>
              <a:t>Klient?</a:t>
            </a:r>
          </a:p>
          <a:p>
            <a:pPr marL="285750" indent="-285750">
              <a:buFont typeface="Arial" charset="0"/>
              <a:buChar char="•"/>
            </a:pPr>
            <a:r>
              <a:rPr lang="sv-SE" dirty="0" smtClean="0">
                <a:latin typeface="Minya Nouvelle" pitchFamily="2" charset="0"/>
              </a:rPr>
              <a:t>En resa i tiden</a:t>
            </a:r>
          </a:p>
          <a:p>
            <a:pPr marL="285750" indent="-285750">
              <a:buFont typeface="Arial" charset="0"/>
              <a:buChar char="•"/>
            </a:pPr>
            <a:r>
              <a:rPr lang="sv-SE" dirty="0" smtClean="0">
                <a:latin typeface="Minya Nouvelle" pitchFamily="2" charset="0"/>
              </a:rPr>
              <a:t>Internet/Webben</a:t>
            </a:r>
          </a:p>
          <a:p>
            <a:pPr marL="285750" indent="-285750">
              <a:buFont typeface="Arial" charset="0"/>
              <a:buChar char="•"/>
            </a:pPr>
            <a:r>
              <a:rPr lang="sv-SE" dirty="0" smtClean="0">
                <a:latin typeface="Minya Nouvelle" pitchFamily="2" charset="0"/>
              </a:rPr>
              <a:t>Klient-/</a:t>
            </a:r>
            <a:r>
              <a:rPr lang="sv-SE" dirty="0" err="1" smtClean="0">
                <a:latin typeface="Minya Nouvelle" pitchFamily="2" charset="0"/>
              </a:rPr>
              <a:t>serversideskript</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Datalagring</a:t>
            </a:r>
          </a:p>
          <a:p>
            <a:pPr marL="285750" indent="-285750">
              <a:buFont typeface="Arial" charset="0"/>
              <a:buChar char="•"/>
            </a:pPr>
            <a:r>
              <a:rPr lang="sv-SE" dirty="0" smtClean="0">
                <a:latin typeface="Minya Nouvelle" pitchFamily="2" charset="0"/>
              </a:rPr>
              <a:t>Från HTML till HTML</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30724"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6252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S:\dfm\info\icons\v-collections\v_collections_png\basic_foundation\256x256\shadow\signp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2094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Utveckla</a:t>
            </a:r>
            <a:r>
              <a:rPr lang="en-US" dirty="0" smtClean="0"/>
              <a:t> </a:t>
            </a:r>
            <a:r>
              <a:rPr lang="en-US" dirty="0" err="1" smtClean="0"/>
              <a:t>i</a:t>
            </a:r>
            <a:r>
              <a:rPr lang="en-US" dirty="0" smtClean="0"/>
              <a:t> “</a:t>
            </a:r>
            <a:r>
              <a:rPr lang="en-US" dirty="0" err="1" smtClean="0"/>
              <a:t>molnet</a:t>
            </a:r>
            <a:r>
              <a:rPr lang="en-US" dirty="0" smtClean="0"/>
              <a:t>”</a:t>
            </a:r>
            <a:endParaRPr lang="en-US" dirty="0"/>
          </a:p>
        </p:txBody>
      </p:sp>
      <p:pic>
        <p:nvPicPr>
          <p:cNvPr id="4" name="Picture 3" descr="Skärmavbild 2013-09-03 kl. 14.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129308"/>
            <a:ext cx="5328592" cy="4208377"/>
          </a:xfrm>
          <a:prstGeom prst="rect">
            <a:avLst/>
          </a:prstGeom>
        </p:spPr>
      </p:pic>
    </p:spTree>
    <p:extLst>
      <p:ext uri="{BB962C8B-B14F-4D97-AF65-F5344CB8AC3E}">
        <p14:creationId xmlns:p14="http://schemas.microsoft.com/office/powerpoint/2010/main" val="266571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2" descr="http://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77380"/>
            <a:ext cx="2880320" cy="288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6409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Big No-</a:t>
            </a:r>
            <a:r>
              <a:rPr lang="sv-SE" dirty="0" err="1" smtClean="0"/>
              <a:t>no:s</a:t>
            </a:r>
            <a:endParaRPr lang="sv-SE" dirty="0"/>
          </a:p>
        </p:txBody>
      </p:sp>
      <p:pic>
        <p:nvPicPr>
          <p:cNvPr id="6" name="Picture 3"/>
          <p:cNvPicPr>
            <a:picLocks noChangeAspect="1" noChangeArrowheads="1"/>
          </p:cNvPicPr>
          <p:nvPr/>
        </p:nvPicPr>
        <p:blipFill>
          <a:blip r:embed="rId2" cstate="print"/>
          <a:srcRect/>
          <a:stretch>
            <a:fillRect/>
          </a:stretch>
        </p:blipFill>
        <p:spPr bwMode="auto">
          <a:xfrm>
            <a:off x="467692" y="1227584"/>
            <a:ext cx="2039938" cy="1485900"/>
          </a:xfrm>
          <a:prstGeom prst="rect">
            <a:avLst/>
          </a:prstGeom>
          <a:noFill/>
          <a:ln w="19050" algn="ctr">
            <a:noFill/>
            <a:miter lim="800000"/>
            <a:headEnd/>
            <a:tailEnd/>
          </a:ln>
        </p:spPr>
      </p:pic>
      <p:sp>
        <p:nvSpPr>
          <p:cNvPr id="7" name="Text Box 4"/>
          <p:cNvSpPr txBox="1">
            <a:spLocks noChangeArrowheads="1"/>
          </p:cNvSpPr>
          <p:nvPr/>
        </p:nvSpPr>
        <p:spPr bwMode="auto">
          <a:xfrm>
            <a:off x="2896568" y="1743525"/>
            <a:ext cx="1262397" cy="461665"/>
          </a:xfrm>
          <a:prstGeom prst="rect">
            <a:avLst/>
          </a:prstGeom>
          <a:noFill/>
          <a:ln w="19050" algn="ctr">
            <a:noFill/>
            <a:miter lim="800000"/>
            <a:headEnd/>
            <a:tailEnd/>
          </a:ln>
        </p:spPr>
        <p:txBody>
          <a:bodyPr wrap="none">
            <a:spAutoFit/>
          </a:bodyPr>
          <a:lstStyle/>
          <a:p>
            <a:r>
              <a:rPr lang="sv-SE" sz="2400" b="1" dirty="0" err="1">
                <a:latin typeface="Minya Nouvelle" charset="0"/>
              </a:rPr>
              <a:t>Frames</a:t>
            </a:r>
            <a:endParaRPr lang="sv-SE" sz="2400" b="1" dirty="0">
              <a:latin typeface="Minya Nouvelle" charset="0"/>
            </a:endParaRPr>
          </a:p>
        </p:txBody>
      </p:sp>
      <p:pic>
        <p:nvPicPr>
          <p:cNvPr id="9" name="Picture 7"/>
          <p:cNvPicPr>
            <a:picLocks noChangeAspect="1" noChangeArrowheads="1"/>
          </p:cNvPicPr>
          <p:nvPr/>
        </p:nvPicPr>
        <p:blipFill>
          <a:blip r:embed="rId3" cstate="print"/>
          <a:srcRect/>
          <a:stretch>
            <a:fillRect/>
          </a:stretch>
        </p:blipFill>
        <p:spPr bwMode="auto">
          <a:xfrm>
            <a:off x="394667" y="3577580"/>
            <a:ext cx="2160588" cy="1295400"/>
          </a:xfrm>
          <a:prstGeom prst="rect">
            <a:avLst/>
          </a:prstGeom>
          <a:noFill/>
          <a:ln w="19050" algn="ctr">
            <a:noFill/>
            <a:miter lim="800000"/>
            <a:headEnd/>
            <a:tailEnd/>
          </a:ln>
        </p:spPr>
      </p:pic>
      <p:sp>
        <p:nvSpPr>
          <p:cNvPr id="10" name="Text Box 8"/>
          <p:cNvSpPr txBox="1">
            <a:spLocks noChangeArrowheads="1"/>
          </p:cNvSpPr>
          <p:nvPr/>
        </p:nvSpPr>
        <p:spPr bwMode="auto">
          <a:xfrm>
            <a:off x="2936257" y="3937946"/>
            <a:ext cx="3296159" cy="461665"/>
          </a:xfrm>
          <a:prstGeom prst="rect">
            <a:avLst/>
          </a:prstGeom>
          <a:noFill/>
          <a:ln w="19050" algn="ctr">
            <a:noFill/>
            <a:miter lim="800000"/>
            <a:headEnd/>
            <a:tailEnd/>
          </a:ln>
        </p:spPr>
        <p:txBody>
          <a:bodyPr wrap="none">
            <a:spAutoFit/>
          </a:bodyPr>
          <a:lstStyle/>
          <a:p>
            <a:r>
              <a:rPr lang="sv-SE" sz="2400" b="1">
                <a:latin typeface="Minya Nouvelle" charset="0"/>
              </a:rPr>
              <a:t>Tabellupbyggda sidor</a:t>
            </a:r>
          </a:p>
        </p:txBody>
      </p:sp>
      <p:sp>
        <p:nvSpPr>
          <p:cNvPr id="11" name="Line 9"/>
          <p:cNvSpPr>
            <a:spLocks noChangeShapeType="1"/>
          </p:cNvSpPr>
          <p:nvPr/>
        </p:nvSpPr>
        <p:spPr bwMode="auto">
          <a:xfrm>
            <a:off x="251792" y="2019747"/>
            <a:ext cx="7848600" cy="0"/>
          </a:xfrm>
          <a:prstGeom prst="line">
            <a:avLst/>
          </a:prstGeom>
          <a:noFill/>
          <a:ln w="28575">
            <a:solidFill>
              <a:srgbClr val="FF0000"/>
            </a:solidFill>
            <a:round/>
            <a:headEnd/>
            <a:tailEnd/>
          </a:ln>
        </p:spPr>
        <p:txBody>
          <a:bodyPr wrap="none">
            <a:spAutoFit/>
          </a:bodyPr>
          <a:lstStyle/>
          <a:p>
            <a:endParaRPr lang="sv-SE"/>
          </a:p>
        </p:txBody>
      </p:sp>
      <p:sp>
        <p:nvSpPr>
          <p:cNvPr id="13" name="Line 11"/>
          <p:cNvSpPr>
            <a:spLocks noChangeShapeType="1"/>
          </p:cNvSpPr>
          <p:nvPr/>
        </p:nvSpPr>
        <p:spPr bwMode="auto">
          <a:xfrm>
            <a:off x="251792" y="4179243"/>
            <a:ext cx="7848600" cy="0"/>
          </a:xfrm>
          <a:prstGeom prst="line">
            <a:avLst/>
          </a:prstGeom>
          <a:noFill/>
          <a:ln w="28575">
            <a:solidFill>
              <a:srgbClr val="FF0000"/>
            </a:solidFill>
            <a:prstDash val="solid"/>
            <a:round/>
            <a:headEnd/>
            <a:tailEnd/>
          </a:ln>
        </p:spPr>
        <p:txBody>
          <a:bodyPr wrap="none">
            <a:spAutoFit/>
          </a:bodyPr>
          <a:lstStyle/>
          <a:p>
            <a:endParaRPr lang="sv-SE"/>
          </a:p>
        </p:txBody>
      </p:sp>
    </p:spTree>
    <p:extLst>
      <p:ext uri="{BB962C8B-B14F-4D97-AF65-F5344CB8AC3E}">
        <p14:creationId xmlns:p14="http://schemas.microsoft.com/office/powerpoint/2010/main" val="4147712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6552220" y="2029408"/>
            <a:ext cx="1095176" cy="324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090045" y="2029408"/>
            <a:ext cx="462175" cy="82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09480" y="2721122"/>
            <a:ext cx="1267089" cy="109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27176" y="3568250"/>
            <a:ext cx="1257239" cy="362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32646" y="3757601"/>
            <a:ext cx="634110" cy="93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115616" y="2353444"/>
            <a:ext cx="850602" cy="121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331640" y="1921396"/>
            <a:ext cx="864096" cy="306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66217" y="2857500"/>
            <a:ext cx="1813695" cy="720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09480" y="2991423"/>
            <a:ext cx="1642740" cy="766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74473" y="2029408"/>
            <a:ext cx="1777747" cy="397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95736" y="1921396"/>
            <a:ext cx="1459994" cy="588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74" name="Picture 10" descr="S:\dfm\info\icons\v-collections\v_collections_png\objects_people_industries\256x256\shadow\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Webben är inte Internet</a:t>
            </a:r>
            <a:endParaRPr lang="sv-SE" dirty="0"/>
          </a:p>
        </p:txBody>
      </p:sp>
      <p:sp>
        <p:nvSpPr>
          <p:cNvPr id="5" name="TextBox 4"/>
          <p:cNvSpPr txBox="1"/>
          <p:nvPr/>
        </p:nvSpPr>
        <p:spPr>
          <a:xfrm>
            <a:off x="3655730" y="2490290"/>
            <a:ext cx="1415772" cy="461665"/>
          </a:xfrm>
          <a:prstGeom prst="rect">
            <a:avLst/>
          </a:prstGeom>
          <a:noFill/>
        </p:spPr>
        <p:txBody>
          <a:bodyPr wrap="none" rtlCol="0">
            <a:spAutoFit/>
          </a:bodyPr>
          <a:lstStyle/>
          <a:p>
            <a:r>
              <a:rPr lang="sv-SE" sz="2400" b="1" dirty="0" smtClean="0">
                <a:latin typeface="Minya Nouvelle" pitchFamily="2" charset="0"/>
              </a:rPr>
              <a:t>Internet</a:t>
            </a:r>
          </a:p>
        </p:txBody>
      </p:sp>
      <p:sp>
        <p:nvSpPr>
          <p:cNvPr id="7" name="Oval 6"/>
          <p:cNvSpPr/>
          <p:nvPr/>
        </p:nvSpPr>
        <p:spPr>
          <a:xfrm>
            <a:off x="2015716" y="1741376"/>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9" name="Oval 8"/>
          <p:cNvSpPr/>
          <p:nvPr/>
        </p:nvSpPr>
        <p:spPr>
          <a:xfrm>
            <a:off x="1747156" y="338823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0" name="Oval 9"/>
          <p:cNvSpPr/>
          <p:nvPr/>
        </p:nvSpPr>
        <p:spPr>
          <a:xfrm>
            <a:off x="6372200" y="1849388"/>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1" name="Oval 10"/>
          <p:cNvSpPr/>
          <p:nvPr/>
        </p:nvSpPr>
        <p:spPr>
          <a:xfrm>
            <a:off x="6352626" y="357758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pic>
        <p:nvPicPr>
          <p:cNvPr id="11268" name="Picture 4" descr="S:\dfm\info\icons\v-collections\v_collections_png\computer_network_security\256x256\shadow\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06721"/>
            <a:ext cx="1283569" cy="12835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dfm\info\icons\v-collections\v_collections_png\computer_network_security\128x128\shadow\m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768" y="4252431"/>
            <a:ext cx="792088" cy="7920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dfm\info\icons\v-collections\v_collections_png\computer_network_security\128x128\shadow\pda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281" y="4447479"/>
            <a:ext cx="868265" cy="868266"/>
          </a:xfrm>
          <a:prstGeom prst="rect">
            <a:avLst/>
          </a:prstGeom>
          <a:noFill/>
          <a:extLst>
            <a:ext uri="{909E8E84-426E-40dd-AFC4-6F175D3DCCD1}">
              <a14:hiddenFill xmlns:a14="http://schemas.microsoft.com/office/drawing/2010/main">
                <a:solidFill>
                  <a:srgbClr val="FFFFFF"/>
                </a:solidFill>
              </a14:hiddenFill>
            </a:ext>
          </a:extLst>
        </p:spPr>
      </p:pic>
      <p:pic>
        <p:nvPicPr>
          <p:cNvPr id="11277" name="Picture 13" descr="S:\dfm\info\icons\v-collections\v_collections_png\software_graphics_media\128x128\shadow\plasma_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6" y="129096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79" name="Picture 15" descr="S:\dfm\info\icons\v-collections\v_collections_png\computer_network_security\128x128\shadow\workpl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963" y="4458005"/>
            <a:ext cx="987015" cy="987016"/>
          </a:xfrm>
          <a:prstGeom prst="rect">
            <a:avLst/>
          </a:prstGeom>
          <a:noFill/>
          <a:extLst>
            <a:ext uri="{909E8E84-426E-40dd-AFC4-6F175D3DCCD1}">
              <a14:hiddenFill xmlns:a14="http://schemas.microsoft.com/office/drawing/2010/main">
                <a:solidFill>
                  <a:srgbClr val="FFFFFF"/>
                </a:solidFill>
              </a14:hiddenFill>
            </a:ext>
          </a:extLst>
        </p:spPr>
      </p:pic>
      <p:pic>
        <p:nvPicPr>
          <p:cNvPr id="11281" name="Picture 17" descr="S:\dfm\info\icons\v-collections\v_collections_png\computer_network_security\128x128\shadow\lap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97" y="35682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83" name="Picture 19" descr="S:\dfm\info\icons\v-collections\v_collections_png\computer_network_security\64x64\shadow\wlan_rout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5559" y="4292473"/>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rot="766176">
            <a:off x="5702507" y="4274138"/>
            <a:ext cx="775076" cy="762082"/>
            <a:chOff x="3544010" y="4114498"/>
            <a:chExt cx="1008112" cy="1008112"/>
          </a:xfrm>
        </p:grpSpPr>
        <p:sp>
          <p:nvSpPr>
            <p:cNvPr id="27" name="Arc 26"/>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Arc 28"/>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Arc 29"/>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Arc 30"/>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45" name="Group 44"/>
          <p:cNvGrpSpPr/>
          <p:nvPr/>
        </p:nvGrpSpPr>
        <p:grpSpPr>
          <a:xfrm rot="15831159">
            <a:off x="7578068" y="3976124"/>
            <a:ext cx="775076" cy="762082"/>
            <a:chOff x="3544010" y="4114498"/>
            <a:chExt cx="1008112" cy="1008112"/>
          </a:xfrm>
        </p:grpSpPr>
        <p:sp>
          <p:nvSpPr>
            <p:cNvPr id="46" name="Arc 45"/>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7" name="Arc 46"/>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Arc 47"/>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9" name="Arc 48"/>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51" name="Group 50"/>
          <p:cNvGrpSpPr/>
          <p:nvPr/>
        </p:nvGrpSpPr>
        <p:grpSpPr>
          <a:xfrm rot="977244">
            <a:off x="2104511" y="4076964"/>
            <a:ext cx="775076" cy="762082"/>
            <a:chOff x="3544010" y="4114498"/>
            <a:chExt cx="1008112" cy="1008112"/>
          </a:xfrm>
        </p:grpSpPr>
        <p:sp>
          <p:nvSpPr>
            <p:cNvPr id="52" name="Arc 51"/>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Arc 53"/>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Arc 54"/>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1285" name="Picture 21" descr="S:\dfm\info\icons\v-collections\v_collections_png\computer_network_security\128x128\shadow\antenn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1392" y="3441680"/>
            <a:ext cx="566047" cy="566047"/>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5927785" y="265062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grpSp>
        <p:nvGrpSpPr>
          <p:cNvPr id="70" name="Group 69"/>
          <p:cNvGrpSpPr/>
          <p:nvPr/>
        </p:nvGrpSpPr>
        <p:grpSpPr>
          <a:xfrm rot="2126595">
            <a:off x="1243147" y="4058321"/>
            <a:ext cx="521525" cy="512782"/>
            <a:chOff x="3544010" y="4114498"/>
            <a:chExt cx="1008112" cy="1008112"/>
          </a:xfrm>
        </p:grpSpPr>
        <p:sp>
          <p:nvSpPr>
            <p:cNvPr id="71" name="Arc 70"/>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2" name="Arc 71"/>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3" name="Arc 72"/>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4" name="Arc 73"/>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spTree>
    <p:extLst>
      <p:ext uri="{BB962C8B-B14F-4D97-AF65-F5344CB8AC3E}">
        <p14:creationId xmlns:p14="http://schemas.microsoft.com/office/powerpoint/2010/main" val="2463152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dirty="0" smtClean="0"/>
              <a:t>Webben är en applikation på Internet</a:t>
            </a:r>
            <a:endParaRPr lang="sv-SE" sz="3200" dirty="0"/>
          </a:p>
        </p:txBody>
      </p:sp>
      <p:sp>
        <p:nvSpPr>
          <p:cNvPr id="5" name="TextBox 4"/>
          <p:cNvSpPr txBox="1"/>
          <p:nvPr/>
        </p:nvSpPr>
        <p:spPr>
          <a:xfrm>
            <a:off x="6797352" y="4153644"/>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Fysiskt</a:t>
            </a:r>
          </a:p>
        </p:txBody>
      </p:sp>
      <p:sp>
        <p:nvSpPr>
          <p:cNvPr id="6" name="TextBox 5"/>
          <p:cNvSpPr txBox="1"/>
          <p:nvPr/>
        </p:nvSpPr>
        <p:spPr>
          <a:xfrm>
            <a:off x="6804248" y="3721596"/>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Datalänk</a:t>
            </a:r>
          </a:p>
        </p:txBody>
      </p:sp>
      <p:sp>
        <p:nvSpPr>
          <p:cNvPr id="7" name="TextBox 6"/>
          <p:cNvSpPr txBox="1"/>
          <p:nvPr/>
        </p:nvSpPr>
        <p:spPr>
          <a:xfrm>
            <a:off x="6804248" y="3289548"/>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Nätverk</a:t>
            </a:r>
          </a:p>
        </p:txBody>
      </p:sp>
      <p:sp>
        <p:nvSpPr>
          <p:cNvPr id="8" name="TextBox 7"/>
          <p:cNvSpPr txBox="1"/>
          <p:nvPr/>
        </p:nvSpPr>
        <p:spPr>
          <a:xfrm>
            <a:off x="6804248" y="2857500"/>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Transport</a:t>
            </a:r>
          </a:p>
        </p:txBody>
      </p:sp>
      <p:sp>
        <p:nvSpPr>
          <p:cNvPr id="9" name="TextBox 8"/>
          <p:cNvSpPr txBox="1"/>
          <p:nvPr/>
        </p:nvSpPr>
        <p:spPr>
          <a:xfrm>
            <a:off x="6804248" y="2425452"/>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Session</a:t>
            </a:r>
          </a:p>
        </p:txBody>
      </p:sp>
      <p:sp>
        <p:nvSpPr>
          <p:cNvPr id="10" name="TextBox 9"/>
          <p:cNvSpPr txBox="1"/>
          <p:nvPr/>
        </p:nvSpPr>
        <p:spPr>
          <a:xfrm>
            <a:off x="6804248" y="1993404"/>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Presentation</a:t>
            </a:r>
          </a:p>
        </p:txBody>
      </p:sp>
      <p:sp>
        <p:nvSpPr>
          <p:cNvPr id="11" name="TextBox 10"/>
          <p:cNvSpPr txBox="1"/>
          <p:nvPr/>
        </p:nvSpPr>
        <p:spPr>
          <a:xfrm>
            <a:off x="6804248" y="1561356"/>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Applikation</a:t>
            </a:r>
          </a:p>
        </p:txBody>
      </p:sp>
      <p:sp>
        <p:nvSpPr>
          <p:cNvPr id="12" name="TextBox 11"/>
          <p:cNvSpPr txBox="1"/>
          <p:nvPr/>
        </p:nvSpPr>
        <p:spPr>
          <a:xfrm>
            <a:off x="7020272" y="4576400"/>
            <a:ext cx="1661032" cy="369332"/>
          </a:xfrm>
          <a:prstGeom prst="rect">
            <a:avLst/>
          </a:prstGeom>
          <a:noFill/>
        </p:spPr>
        <p:txBody>
          <a:bodyPr wrap="none" rtlCol="0">
            <a:spAutoFit/>
          </a:bodyPr>
          <a:lstStyle/>
          <a:p>
            <a:r>
              <a:rPr lang="sv-SE" dirty="0" smtClean="0">
                <a:latin typeface="Minya Nouvelle" pitchFamily="2" charset="0"/>
              </a:rPr>
              <a:t>OSI-modellen</a:t>
            </a:r>
          </a:p>
        </p:txBody>
      </p:sp>
      <p:sp>
        <p:nvSpPr>
          <p:cNvPr id="13" name="Freeform 12"/>
          <p:cNvSpPr/>
          <p:nvPr/>
        </p:nvSpPr>
        <p:spPr>
          <a:xfrm>
            <a:off x="5357191" y="1519689"/>
            <a:ext cx="1451113" cy="309111"/>
          </a:xfrm>
          <a:custGeom>
            <a:avLst/>
            <a:gdLst>
              <a:gd name="connsiteX0" fmla="*/ 1451113 w 1451113"/>
              <a:gd name="connsiteY0" fmla="*/ 229598 h 309111"/>
              <a:gd name="connsiteX1" fmla="*/ 616226 w 1451113"/>
              <a:gd name="connsiteY1" fmla="*/ 998 h 309111"/>
              <a:gd name="connsiteX2" fmla="*/ 0 w 1451113"/>
              <a:gd name="connsiteY2" fmla="*/ 309111 h 309111"/>
            </a:gdLst>
            <a:ahLst/>
            <a:cxnLst>
              <a:cxn ang="0">
                <a:pos x="connsiteX0" y="connsiteY0"/>
              </a:cxn>
              <a:cxn ang="0">
                <a:pos x="connsiteX1" y="connsiteY1"/>
              </a:cxn>
              <a:cxn ang="0">
                <a:pos x="connsiteX2" y="connsiteY2"/>
              </a:cxn>
            </a:cxnLst>
            <a:rect l="l" t="t" r="r" b="b"/>
            <a:pathLst>
              <a:path w="1451113" h="309111">
                <a:moveTo>
                  <a:pt x="1451113" y="229598"/>
                </a:moveTo>
                <a:cubicBezTo>
                  <a:pt x="1154595" y="108672"/>
                  <a:pt x="858078" y="-12254"/>
                  <a:pt x="616226" y="998"/>
                </a:cubicBezTo>
                <a:cubicBezTo>
                  <a:pt x="374374" y="14250"/>
                  <a:pt x="187187" y="161680"/>
                  <a:pt x="0" y="30911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971600" y="1496303"/>
            <a:ext cx="2376264" cy="1015663"/>
          </a:xfrm>
          <a:prstGeom prst="rect">
            <a:avLst/>
          </a:prstGeom>
          <a:noFill/>
        </p:spPr>
        <p:txBody>
          <a:bodyPr wrap="square" rtlCol="0">
            <a:spAutoFit/>
          </a:bodyPr>
          <a:lstStyle/>
          <a:p>
            <a:r>
              <a:rPr lang="sv-SE" sz="6000" dirty="0" smtClean="0">
                <a:latin typeface="Minya Nouvelle" pitchFamily="2" charset="0"/>
              </a:rPr>
              <a:t>HTTP</a:t>
            </a:r>
          </a:p>
        </p:txBody>
      </p:sp>
      <p:sp>
        <p:nvSpPr>
          <p:cNvPr id="15" name="TextBox 14"/>
          <p:cNvSpPr txBox="1"/>
          <p:nvPr/>
        </p:nvSpPr>
        <p:spPr>
          <a:xfrm>
            <a:off x="3744617" y="1957240"/>
            <a:ext cx="1008112" cy="369332"/>
          </a:xfrm>
          <a:prstGeom prst="rect">
            <a:avLst/>
          </a:prstGeom>
          <a:noFill/>
        </p:spPr>
        <p:txBody>
          <a:bodyPr wrap="square" rtlCol="0">
            <a:spAutoFit/>
          </a:bodyPr>
          <a:lstStyle/>
          <a:p>
            <a:r>
              <a:rPr lang="sv-SE" dirty="0" smtClean="0">
                <a:latin typeface="Minya Nouvelle" pitchFamily="2" charset="0"/>
              </a:rPr>
              <a:t>FTP</a:t>
            </a:r>
          </a:p>
        </p:txBody>
      </p:sp>
      <p:sp>
        <p:nvSpPr>
          <p:cNvPr id="16" name="TextBox 15"/>
          <p:cNvSpPr txBox="1"/>
          <p:nvPr/>
        </p:nvSpPr>
        <p:spPr>
          <a:xfrm>
            <a:off x="3744617" y="4246120"/>
            <a:ext cx="2376264" cy="707886"/>
          </a:xfrm>
          <a:prstGeom prst="rect">
            <a:avLst/>
          </a:prstGeom>
          <a:noFill/>
        </p:spPr>
        <p:txBody>
          <a:bodyPr wrap="square" rtlCol="0">
            <a:spAutoFit/>
          </a:bodyPr>
          <a:lstStyle/>
          <a:p>
            <a:r>
              <a:rPr lang="sv-SE" sz="4000" dirty="0" smtClean="0">
                <a:latin typeface="Minya Nouvelle" pitchFamily="2" charset="0"/>
              </a:rPr>
              <a:t>HTTPS</a:t>
            </a:r>
          </a:p>
        </p:txBody>
      </p:sp>
      <p:sp>
        <p:nvSpPr>
          <p:cNvPr id="17" name="TextBox 16"/>
          <p:cNvSpPr txBox="1"/>
          <p:nvPr/>
        </p:nvSpPr>
        <p:spPr>
          <a:xfrm>
            <a:off x="1259632" y="3053689"/>
            <a:ext cx="1008112" cy="369332"/>
          </a:xfrm>
          <a:prstGeom prst="rect">
            <a:avLst/>
          </a:prstGeom>
          <a:noFill/>
        </p:spPr>
        <p:txBody>
          <a:bodyPr wrap="square" rtlCol="0">
            <a:spAutoFit/>
          </a:bodyPr>
          <a:lstStyle/>
          <a:p>
            <a:r>
              <a:rPr lang="sv-SE" dirty="0" smtClean="0">
                <a:latin typeface="Minya Nouvelle" pitchFamily="2" charset="0"/>
              </a:rPr>
              <a:t>DNS</a:t>
            </a:r>
          </a:p>
        </p:txBody>
      </p:sp>
      <p:sp>
        <p:nvSpPr>
          <p:cNvPr id="18" name="TextBox 17"/>
          <p:cNvSpPr txBox="1"/>
          <p:nvPr/>
        </p:nvSpPr>
        <p:spPr>
          <a:xfrm>
            <a:off x="4284677" y="3053689"/>
            <a:ext cx="936104" cy="369332"/>
          </a:xfrm>
          <a:prstGeom prst="rect">
            <a:avLst/>
          </a:prstGeom>
          <a:noFill/>
        </p:spPr>
        <p:txBody>
          <a:bodyPr wrap="square" rtlCol="0">
            <a:spAutoFit/>
          </a:bodyPr>
          <a:lstStyle/>
          <a:p>
            <a:r>
              <a:rPr lang="sv-SE" dirty="0" smtClean="0">
                <a:latin typeface="Minya Nouvelle" pitchFamily="2" charset="0"/>
              </a:rPr>
              <a:t>POP3</a:t>
            </a:r>
          </a:p>
        </p:txBody>
      </p:sp>
      <p:sp>
        <p:nvSpPr>
          <p:cNvPr id="19" name="TextBox 18"/>
          <p:cNvSpPr txBox="1"/>
          <p:nvPr/>
        </p:nvSpPr>
        <p:spPr>
          <a:xfrm>
            <a:off x="1534240" y="4564988"/>
            <a:ext cx="625492" cy="369332"/>
          </a:xfrm>
          <a:prstGeom prst="rect">
            <a:avLst/>
          </a:prstGeom>
          <a:noFill/>
        </p:spPr>
        <p:txBody>
          <a:bodyPr wrap="none" rtlCol="0">
            <a:spAutoFit/>
          </a:bodyPr>
          <a:lstStyle/>
          <a:p>
            <a:r>
              <a:rPr lang="sv-SE" dirty="0" smtClean="0">
                <a:latin typeface="Minya Nouvelle" pitchFamily="2" charset="0"/>
              </a:rPr>
              <a:t>RDP</a:t>
            </a:r>
          </a:p>
        </p:txBody>
      </p:sp>
      <p:sp>
        <p:nvSpPr>
          <p:cNvPr id="20" name="TextBox 19"/>
          <p:cNvSpPr txBox="1"/>
          <p:nvPr/>
        </p:nvSpPr>
        <p:spPr>
          <a:xfrm>
            <a:off x="2627784" y="3474214"/>
            <a:ext cx="801823" cy="369332"/>
          </a:xfrm>
          <a:prstGeom prst="rect">
            <a:avLst/>
          </a:prstGeom>
          <a:noFill/>
        </p:spPr>
        <p:txBody>
          <a:bodyPr wrap="none" rtlCol="0">
            <a:spAutoFit/>
          </a:bodyPr>
          <a:lstStyle/>
          <a:p>
            <a:r>
              <a:rPr lang="sv-SE" dirty="0" smtClean="0">
                <a:latin typeface="Minya Nouvelle" pitchFamily="2" charset="0"/>
              </a:rPr>
              <a:t>SMTP</a:t>
            </a:r>
          </a:p>
        </p:txBody>
      </p:sp>
      <p:sp>
        <p:nvSpPr>
          <p:cNvPr id="21" name="TextBox 20"/>
          <p:cNvSpPr txBox="1"/>
          <p:nvPr/>
        </p:nvSpPr>
        <p:spPr>
          <a:xfrm>
            <a:off x="570688" y="3831574"/>
            <a:ext cx="611065" cy="369332"/>
          </a:xfrm>
          <a:prstGeom prst="rect">
            <a:avLst/>
          </a:prstGeom>
          <a:noFill/>
        </p:spPr>
        <p:txBody>
          <a:bodyPr wrap="none" rtlCol="0">
            <a:spAutoFit/>
          </a:bodyPr>
          <a:lstStyle/>
          <a:p>
            <a:r>
              <a:rPr lang="sv-SE" dirty="0" smtClean="0">
                <a:latin typeface="Minya Nouvelle" pitchFamily="2" charset="0"/>
              </a:rPr>
              <a:t>SSH</a:t>
            </a:r>
          </a:p>
        </p:txBody>
      </p:sp>
      <p:sp>
        <p:nvSpPr>
          <p:cNvPr id="22" name="TextBox 21"/>
          <p:cNvSpPr txBox="1"/>
          <p:nvPr/>
        </p:nvSpPr>
        <p:spPr>
          <a:xfrm>
            <a:off x="5568447" y="2920216"/>
            <a:ext cx="753732" cy="369332"/>
          </a:xfrm>
          <a:prstGeom prst="rect">
            <a:avLst/>
          </a:prstGeom>
          <a:noFill/>
        </p:spPr>
        <p:txBody>
          <a:bodyPr wrap="none" rtlCol="0">
            <a:spAutoFit/>
          </a:bodyPr>
          <a:lstStyle/>
          <a:p>
            <a:r>
              <a:rPr lang="sv-SE" dirty="0" smtClean="0">
                <a:latin typeface="Minya Nouvelle" pitchFamily="2" charset="0"/>
              </a:rPr>
              <a:t>TFTP</a:t>
            </a:r>
          </a:p>
        </p:txBody>
      </p:sp>
      <p:sp>
        <p:nvSpPr>
          <p:cNvPr id="23" name="TextBox 22"/>
          <p:cNvSpPr txBox="1"/>
          <p:nvPr/>
        </p:nvSpPr>
        <p:spPr>
          <a:xfrm>
            <a:off x="5367149" y="3721596"/>
            <a:ext cx="713400" cy="369332"/>
          </a:xfrm>
          <a:prstGeom prst="rect">
            <a:avLst/>
          </a:prstGeom>
          <a:noFill/>
        </p:spPr>
        <p:txBody>
          <a:bodyPr wrap="none" rtlCol="0">
            <a:spAutoFit/>
          </a:bodyPr>
          <a:lstStyle/>
          <a:p>
            <a:r>
              <a:rPr lang="sv-SE" dirty="0" err="1" smtClean="0">
                <a:latin typeface="Minya Nouvelle" pitchFamily="2" charset="0"/>
              </a:rPr>
              <a:t>Waka</a:t>
            </a:r>
            <a:endParaRPr lang="sv-SE" dirty="0" smtClean="0">
              <a:latin typeface="Minya Nouvelle" pitchFamily="2" charset="0"/>
            </a:endParaRPr>
          </a:p>
        </p:txBody>
      </p:sp>
      <p:sp>
        <p:nvSpPr>
          <p:cNvPr id="24" name="TextBox 23"/>
          <p:cNvSpPr txBox="1"/>
          <p:nvPr/>
        </p:nvSpPr>
        <p:spPr>
          <a:xfrm>
            <a:off x="5671622" y="4769340"/>
            <a:ext cx="817853" cy="369332"/>
          </a:xfrm>
          <a:prstGeom prst="rect">
            <a:avLst/>
          </a:prstGeom>
          <a:noFill/>
        </p:spPr>
        <p:txBody>
          <a:bodyPr wrap="none" rtlCol="0">
            <a:spAutoFit/>
          </a:bodyPr>
          <a:lstStyle/>
          <a:p>
            <a:r>
              <a:rPr lang="sv-SE" dirty="0" smtClean="0">
                <a:latin typeface="Minya Nouvelle" pitchFamily="2" charset="0"/>
              </a:rPr>
              <a:t>MIME</a:t>
            </a:r>
          </a:p>
        </p:txBody>
      </p:sp>
      <p:sp>
        <p:nvSpPr>
          <p:cNvPr id="25" name="TextBox 24"/>
          <p:cNvSpPr txBox="1"/>
          <p:nvPr/>
        </p:nvSpPr>
        <p:spPr>
          <a:xfrm>
            <a:off x="3275856" y="2610118"/>
            <a:ext cx="638316" cy="369332"/>
          </a:xfrm>
          <a:prstGeom prst="rect">
            <a:avLst/>
          </a:prstGeom>
          <a:noFill/>
        </p:spPr>
        <p:txBody>
          <a:bodyPr wrap="none" rtlCol="0">
            <a:spAutoFit/>
          </a:bodyPr>
          <a:lstStyle/>
          <a:p>
            <a:r>
              <a:rPr lang="sv-SE" dirty="0" smtClean="0">
                <a:latin typeface="Minya Nouvelle" pitchFamily="2" charset="0"/>
              </a:rPr>
              <a:t>NFS</a:t>
            </a:r>
          </a:p>
        </p:txBody>
      </p:sp>
      <p:sp>
        <p:nvSpPr>
          <p:cNvPr id="26" name="TextBox 25"/>
          <p:cNvSpPr txBox="1"/>
          <p:nvPr/>
        </p:nvSpPr>
        <p:spPr>
          <a:xfrm>
            <a:off x="2292596" y="2755124"/>
            <a:ext cx="670376" cy="369332"/>
          </a:xfrm>
          <a:prstGeom prst="rect">
            <a:avLst/>
          </a:prstGeom>
          <a:noFill/>
        </p:spPr>
        <p:txBody>
          <a:bodyPr wrap="none" rtlCol="0">
            <a:spAutoFit/>
          </a:bodyPr>
          <a:lstStyle/>
          <a:p>
            <a:r>
              <a:rPr lang="sv-SE" dirty="0" smtClean="0">
                <a:latin typeface="Minya Nouvelle" pitchFamily="2" charset="0"/>
              </a:rPr>
              <a:t>SMB</a:t>
            </a:r>
          </a:p>
        </p:txBody>
      </p:sp>
      <p:sp>
        <p:nvSpPr>
          <p:cNvPr id="27" name="TextBox 26"/>
          <p:cNvSpPr txBox="1"/>
          <p:nvPr/>
        </p:nvSpPr>
        <p:spPr>
          <a:xfrm>
            <a:off x="3752383" y="1304912"/>
            <a:ext cx="992579" cy="369332"/>
          </a:xfrm>
          <a:prstGeom prst="rect">
            <a:avLst/>
          </a:prstGeom>
          <a:noFill/>
        </p:spPr>
        <p:txBody>
          <a:bodyPr wrap="none" rtlCol="0">
            <a:spAutoFit/>
          </a:bodyPr>
          <a:lstStyle/>
          <a:p>
            <a:r>
              <a:rPr lang="sv-SE" dirty="0" err="1" smtClean="0">
                <a:latin typeface="Minya Nouvelle" pitchFamily="2" charset="0"/>
              </a:rPr>
              <a:t>Modbus</a:t>
            </a:r>
            <a:endParaRPr lang="sv-SE" dirty="0" smtClean="0">
              <a:latin typeface="Minya Nouvelle" pitchFamily="2" charset="0"/>
            </a:endParaRPr>
          </a:p>
        </p:txBody>
      </p:sp>
      <p:sp>
        <p:nvSpPr>
          <p:cNvPr id="28" name="TextBox 27"/>
          <p:cNvSpPr txBox="1"/>
          <p:nvPr/>
        </p:nvSpPr>
        <p:spPr>
          <a:xfrm>
            <a:off x="395536" y="2511966"/>
            <a:ext cx="939681" cy="369332"/>
          </a:xfrm>
          <a:prstGeom prst="rect">
            <a:avLst/>
          </a:prstGeom>
          <a:noFill/>
        </p:spPr>
        <p:txBody>
          <a:bodyPr wrap="none" rtlCol="0">
            <a:spAutoFit/>
          </a:bodyPr>
          <a:lstStyle/>
          <a:p>
            <a:r>
              <a:rPr lang="sv-SE" dirty="0" smtClean="0">
                <a:latin typeface="Minya Nouvelle" pitchFamily="2" charset="0"/>
              </a:rPr>
              <a:t>Gopher</a:t>
            </a:r>
          </a:p>
        </p:txBody>
      </p:sp>
      <p:sp>
        <p:nvSpPr>
          <p:cNvPr id="29" name="TextBox 28"/>
          <p:cNvSpPr txBox="1"/>
          <p:nvPr/>
        </p:nvSpPr>
        <p:spPr>
          <a:xfrm>
            <a:off x="2669399" y="4769340"/>
            <a:ext cx="760208" cy="369332"/>
          </a:xfrm>
          <a:prstGeom prst="rect">
            <a:avLst/>
          </a:prstGeom>
          <a:noFill/>
        </p:spPr>
        <p:txBody>
          <a:bodyPr wrap="none" rtlCol="0">
            <a:spAutoFit/>
          </a:bodyPr>
          <a:lstStyle/>
          <a:p>
            <a:r>
              <a:rPr lang="sv-SE" dirty="0" smtClean="0">
                <a:latin typeface="Minya Nouvelle" pitchFamily="2" charset="0"/>
              </a:rPr>
              <a:t>LDAP</a:t>
            </a:r>
          </a:p>
        </p:txBody>
      </p:sp>
      <p:sp>
        <p:nvSpPr>
          <p:cNvPr id="30" name="TextBox 29"/>
          <p:cNvSpPr txBox="1"/>
          <p:nvPr/>
        </p:nvSpPr>
        <p:spPr>
          <a:xfrm>
            <a:off x="2266121" y="4090928"/>
            <a:ext cx="1292020" cy="369332"/>
          </a:xfrm>
          <a:prstGeom prst="rect">
            <a:avLst/>
          </a:prstGeom>
          <a:noFill/>
        </p:spPr>
        <p:txBody>
          <a:bodyPr wrap="none" rtlCol="0">
            <a:spAutoFit/>
          </a:bodyPr>
          <a:lstStyle/>
          <a:p>
            <a:r>
              <a:rPr lang="sv-SE" dirty="0" err="1" smtClean="0">
                <a:latin typeface="Minya Nouvelle" pitchFamily="2" charset="0"/>
              </a:rPr>
              <a:t>BitTorrent</a:t>
            </a:r>
            <a:endParaRPr lang="sv-SE" dirty="0" smtClean="0">
              <a:latin typeface="Minya Nouvelle" pitchFamily="2" charset="0"/>
            </a:endParaRPr>
          </a:p>
        </p:txBody>
      </p:sp>
      <p:sp>
        <p:nvSpPr>
          <p:cNvPr id="31" name="TextBox 30"/>
          <p:cNvSpPr txBox="1"/>
          <p:nvPr/>
        </p:nvSpPr>
        <p:spPr>
          <a:xfrm>
            <a:off x="4943789" y="2385792"/>
            <a:ext cx="633507" cy="369332"/>
          </a:xfrm>
          <a:prstGeom prst="rect">
            <a:avLst/>
          </a:prstGeom>
          <a:noFill/>
        </p:spPr>
        <p:txBody>
          <a:bodyPr wrap="none" rtlCol="0">
            <a:spAutoFit/>
          </a:bodyPr>
          <a:lstStyle/>
          <a:p>
            <a:r>
              <a:rPr lang="sv-SE" dirty="0" smtClean="0">
                <a:latin typeface="Minya Nouvelle" pitchFamily="2" charset="0"/>
              </a:rPr>
              <a:t>RPC</a:t>
            </a:r>
          </a:p>
        </p:txBody>
      </p:sp>
    </p:spTree>
    <p:extLst>
      <p:ext uri="{BB962C8B-B14F-4D97-AF65-F5344CB8AC3E}">
        <p14:creationId xmlns:p14="http://schemas.microsoft.com/office/powerpoint/2010/main" val="38462034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Klient/serversystem</a:t>
            </a:r>
            <a:endParaRPr lang="sv-SE" dirty="0"/>
          </a:p>
        </p:txBody>
      </p:sp>
      <p:pic>
        <p:nvPicPr>
          <p:cNvPr id="4" name="Picture 4"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21396"/>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977378"/>
            <a:ext cx="1728192" cy="172819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523728" y="2747663"/>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Svar (</a:t>
            </a:r>
            <a:r>
              <a:rPr lang="sv-SE" b="1" dirty="0" err="1" smtClean="0">
                <a:latin typeface="Minya Nouvelle" charset="0"/>
              </a:rPr>
              <a:t>response</a:t>
            </a:r>
            <a:r>
              <a:rPr lang="sv-SE" b="1" dirty="0" smtClean="0">
                <a:latin typeface="Minya Nouvelle" charset="0"/>
              </a:rPr>
              <a:t>)</a:t>
            </a:r>
            <a:endParaRPr lang="sv-SE" b="1" dirty="0">
              <a:latin typeface="Minya Nouvelle" charset="0"/>
            </a:endParaRPr>
          </a:p>
        </p:txBody>
      </p:sp>
      <p:sp>
        <p:nvSpPr>
          <p:cNvPr id="10" name="Right Arrow 9"/>
          <p:cNvSpPr/>
          <p:nvPr/>
        </p:nvSpPr>
        <p:spPr>
          <a:xfrm flipH="1">
            <a:off x="2501618" y="1921396"/>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Förfrågan (</a:t>
            </a:r>
            <a:r>
              <a:rPr lang="sv-SE" b="1" dirty="0" err="1" smtClean="0">
                <a:latin typeface="Minya Nouvelle" charset="0"/>
              </a:rPr>
              <a:t>request</a:t>
            </a:r>
            <a:r>
              <a:rPr lang="sv-SE" b="1" dirty="0" smtClean="0">
                <a:latin typeface="Minya Nouvelle" charset="0"/>
              </a:rPr>
              <a:t>)</a:t>
            </a:r>
            <a:endParaRPr lang="sv-SE" b="1" dirty="0">
              <a:latin typeface="Minya Nouvelle" charset="0"/>
            </a:endParaRPr>
          </a:p>
        </p:txBody>
      </p:sp>
      <p:sp>
        <p:nvSpPr>
          <p:cNvPr id="11" name="TextBox 10"/>
          <p:cNvSpPr txBox="1"/>
          <p:nvPr/>
        </p:nvSpPr>
        <p:spPr>
          <a:xfrm>
            <a:off x="7800168" y="1201316"/>
            <a:ext cx="865943" cy="369332"/>
          </a:xfrm>
          <a:prstGeom prst="rect">
            <a:avLst/>
          </a:prstGeom>
          <a:noFill/>
        </p:spPr>
        <p:txBody>
          <a:bodyPr wrap="none" rtlCol="0">
            <a:spAutoFit/>
          </a:bodyPr>
          <a:lstStyle/>
          <a:p>
            <a:r>
              <a:rPr lang="sv-SE" dirty="0" smtClean="0">
                <a:solidFill>
                  <a:srgbClr val="FF0000"/>
                </a:solidFill>
                <a:latin typeface="Minya Nouvelle" pitchFamily="2" charset="0"/>
              </a:rPr>
              <a:t>Klient</a:t>
            </a:r>
          </a:p>
        </p:txBody>
      </p:sp>
      <p:sp>
        <p:nvSpPr>
          <p:cNvPr id="12" name="TextBox 11"/>
          <p:cNvSpPr txBox="1"/>
          <p:nvPr/>
        </p:nvSpPr>
        <p:spPr>
          <a:xfrm>
            <a:off x="827584" y="1172628"/>
            <a:ext cx="845103" cy="369332"/>
          </a:xfrm>
          <a:prstGeom prst="rect">
            <a:avLst/>
          </a:prstGeom>
          <a:noFill/>
        </p:spPr>
        <p:txBody>
          <a:bodyPr wrap="none" rtlCol="0">
            <a:spAutoFit/>
          </a:bodyPr>
          <a:lstStyle/>
          <a:p>
            <a:r>
              <a:rPr lang="sv-SE" dirty="0" smtClean="0">
                <a:solidFill>
                  <a:srgbClr val="FF0000"/>
                </a:solidFill>
                <a:latin typeface="Minya Nouvelle" pitchFamily="2" charset="0"/>
              </a:rPr>
              <a:t>Server</a:t>
            </a:r>
          </a:p>
        </p:txBody>
      </p:sp>
      <p:sp>
        <p:nvSpPr>
          <p:cNvPr id="13" name="Freeform 12"/>
          <p:cNvSpPr/>
          <p:nvPr/>
        </p:nvSpPr>
        <p:spPr>
          <a:xfrm>
            <a:off x="367422" y="1331843"/>
            <a:ext cx="487343" cy="646044"/>
          </a:xfrm>
          <a:custGeom>
            <a:avLst/>
            <a:gdLst>
              <a:gd name="connsiteX0" fmla="*/ 487343 w 487343"/>
              <a:gd name="connsiteY0" fmla="*/ 0 h 646044"/>
              <a:gd name="connsiteX1" fmla="*/ 326 w 487343"/>
              <a:gd name="connsiteY1" fmla="*/ 218661 h 646044"/>
              <a:gd name="connsiteX2" fmla="*/ 427708 w 487343"/>
              <a:gd name="connsiteY2" fmla="*/ 646044 h 646044"/>
            </a:gdLst>
            <a:ahLst/>
            <a:cxnLst>
              <a:cxn ang="0">
                <a:pos x="connsiteX0" y="connsiteY0"/>
              </a:cxn>
              <a:cxn ang="0">
                <a:pos x="connsiteX1" y="connsiteY1"/>
              </a:cxn>
              <a:cxn ang="0">
                <a:pos x="connsiteX2" y="connsiteY2"/>
              </a:cxn>
            </a:cxnLst>
            <a:rect l="l" t="t" r="r" b="b"/>
            <a:pathLst>
              <a:path w="487343" h="646044">
                <a:moveTo>
                  <a:pt x="487343" y="0"/>
                </a:moveTo>
                <a:cubicBezTo>
                  <a:pt x="248804" y="55493"/>
                  <a:pt x="10265" y="110987"/>
                  <a:pt x="326" y="218661"/>
                </a:cubicBezTo>
                <a:cubicBezTo>
                  <a:pt x="-9613" y="326335"/>
                  <a:pt x="209047" y="486189"/>
                  <a:pt x="427708" y="64604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Freeform 14"/>
          <p:cNvSpPr/>
          <p:nvPr/>
        </p:nvSpPr>
        <p:spPr>
          <a:xfrm>
            <a:off x="8358809" y="1500809"/>
            <a:ext cx="379272" cy="834887"/>
          </a:xfrm>
          <a:custGeom>
            <a:avLst/>
            <a:gdLst>
              <a:gd name="connsiteX0" fmla="*/ 0 w 379272"/>
              <a:gd name="connsiteY0" fmla="*/ 0 h 834887"/>
              <a:gd name="connsiteX1" fmla="*/ 357808 w 379272"/>
              <a:gd name="connsiteY1" fmla="*/ 427382 h 834887"/>
              <a:gd name="connsiteX2" fmla="*/ 308113 w 379272"/>
              <a:gd name="connsiteY2" fmla="*/ 834887 h 834887"/>
            </a:gdLst>
            <a:ahLst/>
            <a:cxnLst>
              <a:cxn ang="0">
                <a:pos x="connsiteX0" y="connsiteY0"/>
              </a:cxn>
              <a:cxn ang="0">
                <a:pos x="connsiteX1" y="connsiteY1"/>
              </a:cxn>
              <a:cxn ang="0">
                <a:pos x="connsiteX2" y="connsiteY2"/>
              </a:cxn>
            </a:cxnLst>
            <a:rect l="l" t="t" r="r" b="b"/>
            <a:pathLst>
              <a:path w="379272" h="834887">
                <a:moveTo>
                  <a:pt x="0" y="0"/>
                </a:moveTo>
                <a:cubicBezTo>
                  <a:pt x="153228" y="144117"/>
                  <a:pt x="306456" y="288234"/>
                  <a:pt x="357808" y="427382"/>
                </a:cubicBezTo>
                <a:cubicBezTo>
                  <a:pt x="409160" y="566530"/>
                  <a:pt x="358636" y="700708"/>
                  <a:pt x="308113" y="83488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290" name="Picture 2" descr="S:\dfm\info\icons\v-collections\v_collections_png\software_graphics_media\64x64\shadow\code_ph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72" y="38656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dfm\info\icons\v-collections\v_collections_png\software_graphics_media\64x64\shadow\code_rub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353" y="380197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495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042" y="360807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146247" y="4153644"/>
            <a:ext cx="785793" cy="369332"/>
          </a:xfrm>
          <a:prstGeom prst="rect">
            <a:avLst/>
          </a:prstGeom>
          <a:noFill/>
        </p:spPr>
        <p:txBody>
          <a:bodyPr wrap="none" rtlCol="0">
            <a:spAutoFit/>
          </a:bodyPr>
          <a:lstStyle/>
          <a:p>
            <a:r>
              <a:rPr lang="sv-SE" dirty="0" smtClean="0">
                <a:latin typeface="Minya Nouvelle" pitchFamily="2" charset="0"/>
              </a:rPr>
              <a:t>.html</a:t>
            </a:r>
          </a:p>
        </p:txBody>
      </p:sp>
      <p:pic>
        <p:nvPicPr>
          <p:cNvPr id="12302"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450" y="42466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272" y="4551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dfm\info\icons\v-collections\v_collections_png\software_graphics_media\64x64\shadow\code_cshar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7887" y="447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dfm\info\icons\v-collections\v_collections_png\software_graphics_media\48x48\shadow\fil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3901" y="35615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572" y="3865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8353" y="379857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9345" y="446092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5548" y="4549379"/>
            <a:ext cx="442226" cy="442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7260" y="4494280"/>
            <a:ext cx="301527" cy="3015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543" y="4733725"/>
            <a:ext cx="430982" cy="4309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fm\info\icons\v-collections\v_collections_png\software_graphics_media\256x256\shadow\palett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8947" y="4491821"/>
            <a:ext cx="275201" cy="27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03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Klientsideskript</a:t>
            </a:r>
            <a:endParaRPr lang="sv-SE" dirty="0"/>
          </a:p>
        </p:txBody>
      </p:sp>
      <p:sp>
        <p:nvSpPr>
          <p:cNvPr id="3" name="Subtitle 2"/>
          <p:cNvSpPr>
            <a:spLocks noGrp="1"/>
          </p:cNvSpPr>
          <p:nvPr>
            <p:ph type="subTitle" idx="1"/>
          </p:nvPr>
        </p:nvSpPr>
        <p:spPr>
          <a:xfrm>
            <a:off x="714348" y="1309676"/>
            <a:ext cx="6400800" cy="3564047"/>
          </a:xfrm>
        </p:spPr>
        <p:txBody>
          <a:bodyPr/>
          <a:lstStyle/>
          <a:p>
            <a:pPr marL="342900" indent="-342900">
              <a:buFont typeface="Arial" pitchFamily="34" charset="0"/>
              <a:buChar char="•"/>
            </a:pPr>
            <a:r>
              <a:rPr lang="sv-SE" dirty="0" smtClean="0"/>
              <a:t>Kod som talar om hur webbläsaren ska uppföra sig (</a:t>
            </a:r>
            <a:r>
              <a:rPr lang="sv-SE" dirty="0" err="1" smtClean="0"/>
              <a:t>behavior</a:t>
            </a:r>
            <a:r>
              <a:rPr lang="sv-SE" dirty="0" smtClean="0"/>
              <a:t>)</a:t>
            </a:r>
          </a:p>
          <a:p>
            <a:pPr marL="342900" indent="-342900">
              <a:buFont typeface="Arial" pitchFamily="34" charset="0"/>
              <a:buChar char="•"/>
            </a:pPr>
            <a:r>
              <a:rPr lang="sv-SE" dirty="0" smtClean="0"/>
              <a:t>JavaScript</a:t>
            </a:r>
          </a:p>
          <a:p>
            <a:pPr marL="342900" indent="-342900">
              <a:buFont typeface="Arial" pitchFamily="34" charset="0"/>
              <a:buChar char="•"/>
            </a:pPr>
            <a:r>
              <a:rPr lang="sv-SE" dirty="0" smtClean="0"/>
              <a:t>En viktig del av HTML5 </a:t>
            </a:r>
          </a:p>
          <a:p>
            <a:pPr marL="342900" indent="-342900">
              <a:buFont typeface="Arial" pitchFamily="34" charset="0"/>
              <a:buChar char="•"/>
            </a:pPr>
            <a:r>
              <a:rPr lang="sv-SE" dirty="0" smtClean="0"/>
              <a:t>Möjliggör webbapplikationer</a:t>
            </a:r>
          </a:p>
          <a:p>
            <a:pPr marL="342900" indent="-342900">
              <a:buFont typeface="Arial" pitchFamily="34" charset="0"/>
              <a:buChar char="•"/>
            </a:pPr>
            <a:endParaRPr lang="sv-SE" dirty="0"/>
          </a:p>
        </p:txBody>
      </p:sp>
      <p:pic>
        <p:nvPicPr>
          <p:cNvPr id="14338" name="Picture 2" descr="S:\dfm\info\icons\v-collections\v_collections_png\basic_foundation\64x64\shadow\magic_w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26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dfm\info\icons\v-collections\v_collections_png\software_graphics_media\128x128\shadow\code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00" y="38656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4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Serversideskript</a:t>
            </a:r>
            <a:endParaRPr lang="sv-SE" dirty="0"/>
          </a:p>
        </p:txBody>
      </p:sp>
      <p:sp>
        <p:nvSpPr>
          <p:cNvPr id="9" name="Subtitle 2"/>
          <p:cNvSpPr>
            <a:spLocks noGrp="1"/>
          </p:cNvSpPr>
          <p:nvPr>
            <p:ph type="subTitle" idx="1"/>
          </p:nvPr>
        </p:nvSpPr>
        <p:spPr>
          <a:xfrm>
            <a:off x="714348" y="2137420"/>
            <a:ext cx="6400800" cy="2803375"/>
          </a:xfrm>
        </p:spPr>
        <p:txBody>
          <a:bodyPr/>
          <a:lstStyle/>
          <a:p>
            <a:pPr marL="342900" indent="-342900">
              <a:buFont typeface="Arial" pitchFamily="34" charset="0"/>
              <a:buChar char="•"/>
            </a:pPr>
            <a:r>
              <a:rPr lang="sv-SE" dirty="0" smtClean="0"/>
              <a:t>Programmering på webbservern</a:t>
            </a:r>
          </a:p>
          <a:p>
            <a:pPr marL="342900" indent="-342900">
              <a:buFont typeface="Arial" pitchFamily="34" charset="0"/>
              <a:buChar char="•"/>
            </a:pPr>
            <a:r>
              <a:rPr lang="sv-SE" dirty="0" smtClean="0"/>
              <a:t>Oberoende av klientens mjukvara</a:t>
            </a:r>
          </a:p>
          <a:p>
            <a:pPr marL="342900" indent="-342900">
              <a:buFont typeface="Arial" pitchFamily="34" charset="0"/>
              <a:buChar char="•"/>
            </a:pPr>
            <a:r>
              <a:rPr lang="sv-SE" dirty="0" smtClean="0"/>
              <a:t>PHP, ASP.NET, </a:t>
            </a:r>
            <a:r>
              <a:rPr lang="sv-SE" dirty="0" err="1" smtClean="0"/>
              <a:t>RoR</a:t>
            </a:r>
            <a:r>
              <a:rPr lang="sv-SE" dirty="0" smtClean="0"/>
              <a:t>, JSP, </a:t>
            </a:r>
            <a:r>
              <a:rPr lang="sv-SE" dirty="0" err="1" smtClean="0"/>
              <a:t>Python</a:t>
            </a:r>
            <a:r>
              <a:rPr lang="sv-SE" dirty="0" smtClean="0"/>
              <a:t>, </a:t>
            </a:r>
            <a:r>
              <a:rPr lang="sv-SE" dirty="0" err="1" smtClean="0"/>
              <a:t>Node.js</a:t>
            </a:r>
            <a:r>
              <a:rPr lang="sv-SE" dirty="0" smtClean="0"/>
              <a:t>....</a:t>
            </a:r>
          </a:p>
          <a:p>
            <a:pPr marL="342900" indent="-342900">
              <a:buFont typeface="Arial" pitchFamily="34" charset="0"/>
              <a:buChar char="•"/>
            </a:pPr>
            <a:r>
              <a:rPr lang="sv-SE" dirty="0" smtClean="0"/>
              <a:t>Säkerhet</a:t>
            </a:r>
          </a:p>
        </p:txBody>
      </p:sp>
      <p:pic>
        <p:nvPicPr>
          <p:cNvPr id="4" name="Picture 4" descr="S:\dfm\info\icons\v-collections\v_collections_png\computer_network_security\256x256\shadow\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512" y="2652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dfm\info\icons\v-collections\v_collections_png\software_graphics_media\64x64\shadow\code_ru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7215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dfm\info\icons\v-collections\v_collections_png\software_graphics_media\64x64\shadow\code_cshar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552" y="415364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dfm\info\icons\v-collections\v_collections_png\software_graphics_media\64x64\shadow\code_jav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628" y="43311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S:\dfm\info\icons\v-collections\v_collections_png\software_graphics_media\64x64\shadow\code_ph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831" y="4763244"/>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9029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Datalagring</a:t>
            </a:r>
            <a:endParaRPr lang="sv-SE" dirty="0"/>
          </a:p>
        </p:txBody>
      </p:sp>
      <p:sp>
        <p:nvSpPr>
          <p:cNvPr id="5" name="Subtitle 2"/>
          <p:cNvSpPr>
            <a:spLocks noGrp="1"/>
          </p:cNvSpPr>
          <p:nvPr>
            <p:ph type="subTitle" idx="1"/>
          </p:nvPr>
        </p:nvSpPr>
        <p:spPr>
          <a:xfrm>
            <a:off x="979512" y="1458629"/>
            <a:ext cx="6400800" cy="3631119"/>
          </a:xfrm>
        </p:spPr>
        <p:txBody>
          <a:bodyPr/>
          <a:lstStyle/>
          <a:p>
            <a:pPr marL="342900" indent="-342900">
              <a:buFont typeface="Arial" pitchFamily="34" charset="0"/>
              <a:buChar char="•"/>
            </a:pPr>
            <a:r>
              <a:rPr lang="sv-SE" dirty="0" smtClean="0"/>
              <a:t>Någonstans att spara vår data</a:t>
            </a:r>
            <a:br>
              <a:rPr lang="sv-SE" dirty="0" smtClean="0"/>
            </a:br>
            <a:endParaRPr lang="sv-SE" dirty="0" smtClean="0"/>
          </a:p>
          <a:p>
            <a:pPr marL="342900" indent="-342900">
              <a:buFont typeface="Arial" pitchFamily="34" charset="0"/>
              <a:buChar char="•"/>
            </a:pPr>
            <a:r>
              <a:rPr lang="sv-SE" dirty="0" smtClean="0"/>
              <a:t>SQL är en standard för att hantera data lagrad i databaser</a:t>
            </a:r>
          </a:p>
          <a:p>
            <a:pPr marL="342900" indent="-342900">
              <a:buFont typeface="Arial" pitchFamily="34" charset="0"/>
              <a:buChar char="•"/>
            </a:pPr>
            <a:endParaRPr lang="sv-SE" dirty="0"/>
          </a:p>
          <a:p>
            <a:pPr marL="342900" indent="-342900">
              <a:buFont typeface="Arial" pitchFamily="34" charset="0"/>
              <a:buChar char="•"/>
            </a:pPr>
            <a:r>
              <a:rPr lang="sv-SE" dirty="0" err="1" smtClean="0"/>
              <a:t>NoSQL</a:t>
            </a:r>
            <a:r>
              <a:rPr lang="sv-SE" dirty="0" smtClean="0"/>
              <a:t> allt mer populärt</a:t>
            </a:r>
            <a:endParaRPr lang="sv-SE" dirty="0"/>
          </a:p>
        </p:txBody>
      </p:sp>
      <p:pic>
        <p:nvPicPr>
          <p:cNvPr id="16386" name="Picture 2" descr="S:\dfm\info\icons\v-collections\v_collections_png\business_finance_data\128x128\shadow\data_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7026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2504180"/>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2652796"/>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1201316"/>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1322735"/>
            <a:ext cx="729162" cy="729162"/>
          </a:xfrm>
          <a:prstGeom prst="rect">
            <a:avLst/>
          </a:prstGeom>
          <a:noFill/>
          <a:ln w="9525">
            <a:noFill/>
            <a:miter lim="800000"/>
            <a:headEnd/>
            <a:tailEnd/>
          </a:ln>
        </p:spPr>
      </p:pic>
      <p:sp>
        <p:nvSpPr>
          <p:cNvPr id="22" name="Text Box 14"/>
          <p:cNvSpPr txBox="1">
            <a:spLocks noChangeArrowheads="1"/>
          </p:cNvSpPr>
          <p:nvPr/>
        </p:nvSpPr>
        <p:spPr bwMode="auto">
          <a:xfrm>
            <a:off x="-468560" y="153491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2807192"/>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1026" name="Picture 2" descr="http://www.w3.org/html/logo/downloads/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440" y="1287137"/>
            <a:ext cx="2190507" cy="2190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dfm\info\icons\v-collections\v_collections_png\computer_network_security\256x256\shadow\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717" y="3926464"/>
            <a:ext cx="1451316" cy="1451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990" y="3926464"/>
            <a:ext cx="1363282" cy="13632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P:\Icons\128x128\shadow\text_tree.png"/>
          <p:cNvPicPr>
            <a:picLocks noChangeAspect="1" noChangeArrowheads="1"/>
          </p:cNvPicPr>
          <p:nvPr/>
        </p:nvPicPr>
        <p:blipFill>
          <a:blip r:embed="rId2" cstate="print"/>
          <a:srcRect/>
          <a:stretch>
            <a:fillRect/>
          </a:stretch>
        </p:blipFill>
        <p:spPr bwMode="auto">
          <a:xfrm rot="492837">
            <a:off x="6428523" y="4256212"/>
            <a:ext cx="304800" cy="304800"/>
          </a:xfrm>
          <a:prstGeom prst="rect">
            <a:avLst/>
          </a:prstGeom>
          <a:noFill/>
          <a:ln w="9525">
            <a:noFill/>
            <a:miter lim="800000"/>
            <a:headEnd/>
            <a:tailEnd/>
          </a:ln>
        </p:spPr>
      </p:pic>
      <p:pic>
        <p:nvPicPr>
          <p:cNvPr id="29" name="Picture 21" descr="P:\Icons\128x128\shadow\palette2.png"/>
          <p:cNvPicPr>
            <a:picLocks noChangeAspect="1" noChangeArrowheads="1"/>
          </p:cNvPicPr>
          <p:nvPr/>
        </p:nvPicPr>
        <p:blipFill>
          <a:blip r:embed="rId3" cstate="print"/>
          <a:srcRect/>
          <a:stretch>
            <a:fillRect/>
          </a:stretch>
        </p:blipFill>
        <p:spPr bwMode="auto">
          <a:xfrm>
            <a:off x="6105389" y="4051311"/>
            <a:ext cx="329748" cy="329748"/>
          </a:xfrm>
          <a:prstGeom prst="rect">
            <a:avLst/>
          </a:prstGeom>
          <a:noFill/>
          <a:ln w="9525">
            <a:noFill/>
            <a:miter lim="800000"/>
            <a:headEnd/>
            <a:tailEnd/>
          </a:ln>
        </p:spPr>
      </p:pic>
    </p:spTree>
    <p:extLst>
      <p:ext uri="{BB962C8B-B14F-4D97-AF65-F5344CB8AC3E}">
        <p14:creationId xmlns:p14="http://schemas.microsoft.com/office/powerpoint/2010/main" val="33966595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webbapplikations struktur</a:t>
            </a:r>
            <a:endParaRPr lang="sv-SE" dirty="0"/>
          </a:p>
        </p:txBody>
      </p:sp>
      <p:sp>
        <p:nvSpPr>
          <p:cNvPr id="4" name="AutoShape 4"/>
          <p:cNvSpPr>
            <a:spLocks noChangeArrowheads="1"/>
          </p:cNvSpPr>
          <p:nvPr/>
        </p:nvSpPr>
        <p:spPr bwMode="auto">
          <a:xfrm>
            <a:off x="928662" y="1129308"/>
            <a:ext cx="7236000" cy="4068000"/>
          </a:xfrm>
          <a:prstGeom prst="roundRect">
            <a:avLst>
              <a:gd name="adj" fmla="val 16667"/>
            </a:avLst>
          </a:prstGeom>
          <a:solidFill>
            <a:srgbClr val="2D2D8A">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5" name="Picture 15" descr="P:\Icons\128x128\shadow\data.png"/>
          <p:cNvPicPr>
            <a:picLocks noChangeAspect="1" noChangeArrowheads="1"/>
          </p:cNvPicPr>
          <p:nvPr/>
        </p:nvPicPr>
        <p:blipFill>
          <a:blip r:embed="rId2" cstate="print"/>
          <a:srcRect/>
          <a:stretch>
            <a:fillRect/>
          </a:stretch>
        </p:blipFill>
        <p:spPr bwMode="auto">
          <a:xfrm>
            <a:off x="3643313" y="2415196"/>
            <a:ext cx="1627187" cy="1627188"/>
          </a:xfrm>
          <a:prstGeom prst="rect">
            <a:avLst/>
          </a:prstGeom>
          <a:noFill/>
          <a:ln w="9525">
            <a:noFill/>
            <a:miter lim="800000"/>
            <a:headEnd/>
            <a:tailEnd/>
          </a:ln>
        </p:spPr>
      </p:pic>
      <p:sp>
        <p:nvSpPr>
          <p:cNvPr id="6" name="AutoShape 4"/>
          <p:cNvSpPr>
            <a:spLocks noChangeArrowheads="1"/>
          </p:cNvSpPr>
          <p:nvPr/>
        </p:nvSpPr>
        <p:spPr bwMode="auto">
          <a:xfrm>
            <a:off x="1042988" y="1257909"/>
            <a:ext cx="6985000" cy="3600450"/>
          </a:xfrm>
          <a:prstGeom prst="roundRect">
            <a:avLst>
              <a:gd name="adj" fmla="val 16667"/>
            </a:avLst>
          </a:prstGeom>
          <a:solidFill>
            <a:srgbClr val="2D2D8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7" name="Text Box 6"/>
          <p:cNvSpPr txBox="1">
            <a:spLocks noChangeArrowheads="1"/>
          </p:cNvSpPr>
          <p:nvPr/>
        </p:nvSpPr>
        <p:spPr bwMode="auto">
          <a:xfrm>
            <a:off x="1042988" y="45202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Dataåtkomstlager (DAL) </a:t>
            </a:r>
            <a:r>
              <a:rPr kumimoji="0" lang="sv-SE" sz="1800" b="0" i="0" u="none" strike="noStrike" kern="0" cap="none" spc="0" normalizeH="0" baseline="0" noProof="0" dirty="0">
                <a:ln>
                  <a:noFill/>
                </a:ln>
                <a:solidFill>
                  <a:srgbClr val="FFFFFF"/>
                </a:solidFill>
                <a:effectLst/>
                <a:uLnTx/>
                <a:uFillTx/>
              </a:rPr>
              <a:t>(Ex. </a:t>
            </a:r>
            <a:r>
              <a:rPr kumimoji="0" lang="sv-SE" sz="1800" b="0" i="0" u="none" strike="noStrike" kern="0" cap="none" spc="0" normalizeH="0" baseline="0" noProof="0" dirty="0" err="1">
                <a:ln>
                  <a:noFill/>
                </a:ln>
                <a:solidFill>
                  <a:srgbClr val="FFFFFF"/>
                </a:solidFill>
                <a:effectLst/>
                <a:uLnTx/>
                <a:uFillTx/>
              </a:rPr>
              <a:t>C#-klasser</a:t>
            </a:r>
            <a:r>
              <a:rPr kumimoji="0" lang="sv-SE" sz="1800" b="0" i="0" u="none" strike="noStrike" kern="0" cap="none" spc="0" normalizeH="0" baseline="0" noProof="0" dirty="0">
                <a:ln>
                  <a:noFill/>
                </a:ln>
                <a:solidFill>
                  <a:srgbClr val="FFFFFF"/>
                </a:solidFill>
                <a:effectLst/>
                <a:uLnTx/>
                <a:uFillTx/>
              </a:rPr>
              <a:t>)</a:t>
            </a:r>
          </a:p>
        </p:txBody>
      </p:sp>
      <p:pic>
        <p:nvPicPr>
          <p:cNvPr id="8" name="Picture 16" descr="P:\Icons\128x128\shadow\data_into.png"/>
          <p:cNvPicPr>
            <a:picLocks noChangeAspect="1" noChangeArrowheads="1"/>
          </p:cNvPicPr>
          <p:nvPr/>
        </p:nvPicPr>
        <p:blipFill>
          <a:blip r:embed="rId3" cstate="print"/>
          <a:srcRect/>
          <a:stretch>
            <a:fillRect/>
          </a:stretch>
        </p:blipFill>
        <p:spPr bwMode="auto">
          <a:xfrm>
            <a:off x="3714750" y="2558071"/>
            <a:ext cx="1646238" cy="1646238"/>
          </a:xfrm>
          <a:prstGeom prst="rect">
            <a:avLst/>
          </a:prstGeom>
          <a:noFill/>
          <a:ln w="9525">
            <a:noFill/>
            <a:miter lim="800000"/>
            <a:headEnd/>
            <a:tailEnd/>
          </a:ln>
        </p:spPr>
      </p:pic>
      <p:sp>
        <p:nvSpPr>
          <p:cNvPr id="9" name="AutoShape 9"/>
          <p:cNvSpPr>
            <a:spLocks noChangeArrowheads="1"/>
          </p:cNvSpPr>
          <p:nvPr/>
        </p:nvSpPr>
        <p:spPr bwMode="auto">
          <a:xfrm>
            <a:off x="1187450" y="1402371"/>
            <a:ext cx="6697663" cy="3097213"/>
          </a:xfrm>
          <a:prstGeom prst="roundRect">
            <a:avLst>
              <a:gd name="adj" fmla="val 16667"/>
            </a:avLst>
          </a:prstGeom>
          <a:solidFill>
            <a:srgbClr val="2D2D8A">
              <a:lumMod val="60000"/>
              <a:lumOff val="4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0" name="Picture 17" descr="P:\Icons\128x128\shadow\gears.png"/>
          <p:cNvPicPr>
            <a:picLocks noChangeAspect="1" noChangeArrowheads="1"/>
          </p:cNvPicPr>
          <p:nvPr/>
        </p:nvPicPr>
        <p:blipFill>
          <a:blip r:embed="rId4" cstate="print"/>
          <a:srcRect/>
          <a:stretch>
            <a:fillRect/>
          </a:stretch>
        </p:blipFill>
        <p:spPr bwMode="auto">
          <a:xfrm>
            <a:off x="3714750" y="2272321"/>
            <a:ext cx="1627188" cy="1627188"/>
          </a:xfrm>
          <a:prstGeom prst="rect">
            <a:avLst/>
          </a:prstGeom>
          <a:noFill/>
          <a:ln w="9525">
            <a:noFill/>
            <a:miter lim="800000"/>
            <a:headEnd/>
            <a:tailEnd/>
          </a:ln>
        </p:spPr>
      </p:pic>
      <p:sp>
        <p:nvSpPr>
          <p:cNvPr id="11" name="Text Box 10"/>
          <p:cNvSpPr txBox="1">
            <a:spLocks noChangeArrowheads="1"/>
          </p:cNvSpPr>
          <p:nvPr/>
        </p:nvSpPr>
        <p:spPr bwMode="auto">
          <a:xfrm>
            <a:off x="1042988" y="4169384"/>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Affärslager (BLL) </a:t>
            </a:r>
            <a:r>
              <a:rPr kumimoji="0" lang="sv-SE" sz="1800" b="0" i="0" u="none" strike="noStrike" kern="0" cap="none" spc="0" normalizeH="0" baseline="0" noProof="0">
                <a:ln>
                  <a:noFill/>
                </a:ln>
                <a:solidFill>
                  <a:sysClr val="windowText" lastClr="000000"/>
                </a:solidFill>
                <a:effectLst/>
                <a:uLnTx/>
                <a:uFillTx/>
              </a:rPr>
              <a:t>(Ex. C#-klasser)</a:t>
            </a:r>
          </a:p>
        </p:txBody>
      </p:sp>
      <p:sp>
        <p:nvSpPr>
          <p:cNvPr id="12" name="AutoShape 11"/>
          <p:cNvSpPr>
            <a:spLocks noChangeArrowheads="1"/>
          </p:cNvSpPr>
          <p:nvPr/>
        </p:nvSpPr>
        <p:spPr bwMode="auto">
          <a:xfrm>
            <a:off x="1331913" y="1546834"/>
            <a:ext cx="6408737" cy="2592387"/>
          </a:xfrm>
          <a:prstGeom prst="roundRect">
            <a:avLst>
              <a:gd name="adj" fmla="val 16667"/>
            </a:avLst>
          </a:prstGeom>
          <a:solidFill>
            <a:srgbClr val="2D2D8A">
              <a:lumMod val="40000"/>
              <a:lumOff val="6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3" name="Picture 19" descr="P:\Icons\128x128\shadow\cubes.png"/>
          <p:cNvPicPr>
            <a:picLocks noChangeAspect="1" noChangeArrowheads="1"/>
          </p:cNvPicPr>
          <p:nvPr/>
        </p:nvPicPr>
        <p:blipFill>
          <a:blip r:embed="rId5" cstate="print"/>
          <a:srcRect/>
          <a:stretch>
            <a:fillRect/>
          </a:stretch>
        </p:blipFill>
        <p:spPr bwMode="auto">
          <a:xfrm>
            <a:off x="3714750" y="2058009"/>
            <a:ext cx="1627188" cy="1627187"/>
          </a:xfrm>
          <a:prstGeom prst="rect">
            <a:avLst/>
          </a:prstGeom>
          <a:noFill/>
          <a:ln w="9525">
            <a:noFill/>
            <a:miter lim="800000"/>
            <a:headEnd/>
            <a:tailEnd/>
          </a:ln>
        </p:spPr>
      </p:pic>
      <p:sp>
        <p:nvSpPr>
          <p:cNvPr id="14" name="AutoShape 13"/>
          <p:cNvSpPr>
            <a:spLocks noChangeArrowheads="1"/>
          </p:cNvSpPr>
          <p:nvPr/>
        </p:nvSpPr>
        <p:spPr bwMode="auto">
          <a:xfrm>
            <a:off x="1466828" y="1705574"/>
            <a:ext cx="6119813" cy="2016125"/>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5" name="Picture 20" descr="P:\Icons\128x128\shadow\text_tree.png"/>
          <p:cNvPicPr>
            <a:picLocks noChangeAspect="1" noChangeArrowheads="1"/>
          </p:cNvPicPr>
          <p:nvPr/>
        </p:nvPicPr>
        <p:blipFill>
          <a:blip r:embed="rId6" cstate="print"/>
          <a:srcRect/>
          <a:stretch>
            <a:fillRect/>
          </a:stretch>
        </p:blipFill>
        <p:spPr bwMode="auto">
          <a:xfrm>
            <a:off x="3929063" y="1986571"/>
            <a:ext cx="1217612" cy="1217613"/>
          </a:xfrm>
          <a:prstGeom prst="rect">
            <a:avLst/>
          </a:prstGeom>
          <a:noFill/>
          <a:ln w="9525">
            <a:noFill/>
            <a:miter lim="800000"/>
            <a:headEnd/>
            <a:tailEnd/>
          </a:ln>
        </p:spPr>
      </p:pic>
      <p:sp>
        <p:nvSpPr>
          <p:cNvPr id="16" name="AutoShape 15"/>
          <p:cNvSpPr>
            <a:spLocks noChangeArrowheads="1"/>
          </p:cNvSpPr>
          <p:nvPr/>
        </p:nvSpPr>
        <p:spPr bwMode="auto">
          <a:xfrm>
            <a:off x="1622404" y="1830988"/>
            <a:ext cx="5832475" cy="1512888"/>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7" cstate="print"/>
          <a:srcRect/>
          <a:stretch>
            <a:fillRect/>
          </a:stretch>
        </p:blipFill>
        <p:spPr bwMode="auto">
          <a:xfrm>
            <a:off x="4071938" y="1986571"/>
            <a:ext cx="927100" cy="927100"/>
          </a:xfrm>
          <a:prstGeom prst="rect">
            <a:avLst/>
          </a:prstGeom>
          <a:noFill/>
          <a:ln w="9525">
            <a:noFill/>
            <a:miter lim="800000"/>
            <a:headEnd/>
            <a:tailEnd/>
          </a:ln>
        </p:spPr>
      </p:pic>
      <p:sp>
        <p:nvSpPr>
          <p:cNvPr id="18" name="AutoShape 15"/>
          <p:cNvSpPr>
            <a:spLocks noChangeArrowheads="1"/>
          </p:cNvSpPr>
          <p:nvPr/>
        </p:nvSpPr>
        <p:spPr bwMode="auto">
          <a:xfrm>
            <a:off x="1742082" y="1973874"/>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900113" y="2200884"/>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Uppförande </a:t>
            </a:r>
            <a:r>
              <a:rPr kumimoji="0" lang="sv-SE" sz="1800" b="0" i="0" u="none" strike="noStrike" kern="0" cap="none" spc="0" normalizeH="0" baseline="0" noProof="0">
                <a:ln>
                  <a:noFill/>
                </a:ln>
                <a:solidFill>
                  <a:sysClr val="windowText" lastClr="000000"/>
                </a:solidFill>
                <a:effectLst/>
                <a:uLnTx/>
                <a:uFillTx/>
              </a:rPr>
              <a:t>(Behavior)</a:t>
            </a:r>
            <a:br>
              <a:rPr kumimoji="0" lang="sv-SE" sz="1800" b="0" i="0" u="none" strike="noStrike" kern="0" cap="none" spc="0" normalizeH="0" baseline="0" noProof="0">
                <a:ln>
                  <a:noFill/>
                </a:ln>
                <a:solidFill>
                  <a:sysClr val="windowText" lastClr="000000"/>
                </a:solidFill>
                <a:effectLst/>
                <a:uLnTx/>
                <a:uFillTx/>
              </a:rPr>
            </a:br>
            <a:r>
              <a:rPr kumimoji="0" lang="sv-SE" sz="1800" b="0" i="0" u="none" strike="noStrike" kern="0" cap="none" spc="0" normalizeH="0" baseline="0" noProof="0">
                <a:ln>
                  <a:noFill/>
                </a:ln>
                <a:solidFill>
                  <a:sysClr val="windowText" lastClr="000000"/>
                </a:solidFill>
                <a:effectLst/>
                <a:uLnTx/>
                <a:uFillTx/>
              </a:rPr>
              <a:t>JavaScript</a:t>
            </a:r>
          </a:p>
        </p:txBody>
      </p:sp>
      <p:sp>
        <p:nvSpPr>
          <p:cNvPr id="20" name="Text Box 6"/>
          <p:cNvSpPr txBox="1">
            <a:spLocks noChangeArrowheads="1"/>
          </p:cNvSpPr>
          <p:nvPr/>
        </p:nvSpPr>
        <p:spPr bwMode="auto">
          <a:xfrm>
            <a:off x="1025525" y="48631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Datalager </a:t>
            </a:r>
            <a:r>
              <a:rPr kumimoji="0" lang="sv-SE" sz="1800" b="0" i="0" u="none" strike="noStrike" kern="0" cap="none" spc="0" normalizeH="0" baseline="0" noProof="0" dirty="0">
                <a:ln>
                  <a:noFill/>
                </a:ln>
                <a:solidFill>
                  <a:srgbClr val="FFFFFF"/>
                </a:solidFill>
                <a:effectLst/>
                <a:uLnTx/>
                <a:uFillTx/>
              </a:rPr>
              <a:t>(Ex. MSSQL)</a:t>
            </a:r>
          </a:p>
        </p:txBody>
      </p:sp>
      <p:sp>
        <p:nvSpPr>
          <p:cNvPr id="21" name="Text Box 10"/>
          <p:cNvSpPr txBox="1">
            <a:spLocks noChangeArrowheads="1"/>
          </p:cNvSpPr>
          <p:nvPr/>
        </p:nvSpPr>
        <p:spPr bwMode="auto">
          <a:xfrm>
            <a:off x="1041400" y="3772509"/>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err="1">
                <a:ln>
                  <a:noFill/>
                </a:ln>
                <a:solidFill>
                  <a:sysClr val="windowText" lastClr="000000"/>
                </a:solidFill>
                <a:effectLst/>
                <a:uLnTx/>
                <a:uFillTx/>
              </a:rPr>
              <a:t>Användargränsnittslager</a:t>
            </a:r>
            <a:r>
              <a:rPr kumimoji="0" lang="sv-SE" sz="1800" b="1" i="0" u="none" strike="noStrike" kern="0" cap="none" spc="0" normalizeH="0" baseline="0" noProof="0" dirty="0">
                <a:ln>
                  <a:noFill/>
                </a:ln>
                <a:solidFill>
                  <a:sysClr val="windowText" lastClr="000000"/>
                </a:solidFill>
                <a:effectLst/>
                <a:uLnTx/>
                <a:uFillTx/>
              </a:rPr>
              <a:t> </a:t>
            </a:r>
            <a:r>
              <a:rPr kumimoji="0" lang="sv-SE" sz="1800" b="0" i="0" u="none" strike="noStrike" kern="0" cap="none" spc="0" normalizeH="0" baseline="0" noProof="0" dirty="0">
                <a:ln>
                  <a:noFill/>
                </a:ln>
                <a:solidFill>
                  <a:sysClr val="windowText" lastClr="000000"/>
                </a:solidFill>
                <a:effectLst/>
                <a:uLnTx/>
                <a:uFillTx/>
              </a:rPr>
              <a:t>(Ex. ASP.NET .</a:t>
            </a:r>
            <a:r>
              <a:rPr kumimoji="0" lang="sv-SE" sz="1800" b="0" i="0" u="none" strike="noStrike" kern="0" cap="none" spc="0" normalizeH="0" baseline="0" noProof="0" dirty="0" err="1">
                <a:ln>
                  <a:noFill/>
                </a:ln>
                <a:solidFill>
                  <a:sysClr val="windowText" lastClr="000000"/>
                </a:solidFill>
                <a:effectLst/>
                <a:uLnTx/>
                <a:uFillTx/>
              </a:rPr>
              <a:t>aspx</a:t>
            </a:r>
            <a:r>
              <a:rPr kumimoji="0" lang="sv-SE" sz="1800" b="0" i="0" u="none" strike="noStrike" kern="0" cap="none" spc="0" normalizeH="0" baseline="0" noProof="0" dirty="0">
                <a:ln>
                  <a:noFill/>
                </a:ln>
                <a:solidFill>
                  <a:sysClr val="windowText" lastClr="000000"/>
                </a:solidFill>
                <a:effectLst/>
                <a:uLnTx/>
                <a:uFillTx/>
              </a:rPr>
              <a:t>)</a:t>
            </a:r>
          </a:p>
        </p:txBody>
      </p:sp>
      <p:sp>
        <p:nvSpPr>
          <p:cNvPr id="22" name="Text Box 14"/>
          <p:cNvSpPr txBox="1">
            <a:spLocks noChangeArrowheads="1"/>
          </p:cNvSpPr>
          <p:nvPr/>
        </p:nvSpPr>
        <p:spPr bwMode="auto">
          <a:xfrm>
            <a:off x="1042988" y="296129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Presentation </a:t>
            </a:r>
            <a:r>
              <a:rPr kumimoji="0" lang="sv-SE" sz="1800" b="0" i="0" u="none" strike="noStrike" kern="0" cap="none" spc="0" normalizeH="0" baseline="0" noProof="0">
                <a:ln>
                  <a:noFill/>
                </a:ln>
                <a:solidFill>
                  <a:sysClr val="windowText" lastClr="000000"/>
                </a:solidFill>
                <a:effectLst/>
                <a:uLnTx/>
                <a:uFillTx/>
              </a:rPr>
              <a:t>(CSS)</a:t>
            </a:r>
          </a:p>
        </p:txBody>
      </p:sp>
      <p:sp>
        <p:nvSpPr>
          <p:cNvPr id="23" name="Text Box 12"/>
          <p:cNvSpPr txBox="1">
            <a:spLocks noChangeArrowheads="1"/>
          </p:cNvSpPr>
          <p:nvPr/>
        </p:nvSpPr>
        <p:spPr bwMode="auto">
          <a:xfrm>
            <a:off x="1042988" y="3383571"/>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8" cstate="print"/>
          <a:srcRect/>
          <a:stretch>
            <a:fillRect/>
          </a:stretch>
        </p:blipFill>
        <p:spPr bwMode="auto">
          <a:xfrm>
            <a:off x="6215063" y="2129446"/>
            <a:ext cx="609600" cy="609600"/>
          </a:xfrm>
          <a:prstGeom prst="rect">
            <a:avLst/>
          </a:prstGeom>
          <a:noFill/>
          <a:ln w="9525">
            <a:noFill/>
            <a:miter lim="800000"/>
            <a:headEnd/>
            <a:tailEnd/>
          </a:ln>
        </p:spPr>
      </p:pic>
      <p:sp>
        <p:nvSpPr>
          <p:cNvPr id="25" name="Oval 24"/>
          <p:cNvSpPr/>
          <p:nvPr/>
        </p:nvSpPr>
        <p:spPr bwMode="auto">
          <a:xfrm>
            <a:off x="7072330" y="3701076"/>
            <a:ext cx="1836000" cy="1764000"/>
          </a:xfrm>
          <a:prstGeom prst="ellipse">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6" name="TextBox 25"/>
          <p:cNvSpPr txBox="1"/>
          <p:nvPr/>
        </p:nvSpPr>
        <p:spPr>
          <a:xfrm>
            <a:off x="7397147" y="4282764"/>
            <a:ext cx="1258678" cy="523220"/>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2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Server</a:t>
            </a:r>
          </a:p>
        </p:txBody>
      </p:sp>
      <p:sp>
        <p:nvSpPr>
          <p:cNvPr id="27" name="Oval 26"/>
          <p:cNvSpPr/>
          <p:nvPr/>
        </p:nvSpPr>
        <p:spPr bwMode="auto">
          <a:xfrm>
            <a:off x="1357290" y="2772382"/>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1437641" y="3058134"/>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spTree>
    <p:extLst>
      <p:ext uri="{BB962C8B-B14F-4D97-AF65-F5344CB8AC3E}">
        <p14:creationId xmlns:p14="http://schemas.microsoft.com/office/powerpoint/2010/main" val="3885370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6" grpId="1" animBg="1"/>
      <p:bldP spid="7" grpId="1"/>
      <p:bldP spid="9" grpId="1" animBg="1"/>
      <p:bldP spid="11" grpId="1"/>
      <p:bldP spid="12" grpId="1" animBg="1"/>
      <p:bldP spid="20" grpId="1"/>
      <p:bldP spid="21" grpId="1"/>
      <p:bldP spid="25" grpId="1" animBg="1"/>
      <p:bldP spid="2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cxnSp>
        <p:nvCxnSpPr>
          <p:cNvPr id="5" name="Straight Connector 4"/>
          <p:cNvCxnSpPr/>
          <p:nvPr/>
        </p:nvCxnSpPr>
        <p:spPr>
          <a:xfrm>
            <a:off x="467544" y="2089915"/>
            <a:ext cx="8356928"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6" name="Pentagon 5"/>
          <p:cNvSpPr/>
          <p:nvPr/>
        </p:nvSpPr>
        <p:spPr>
          <a:xfrm>
            <a:off x="8741457" y="2008653"/>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 name="Oval 6"/>
          <p:cNvSpPr/>
          <p:nvPr/>
        </p:nvSpPr>
        <p:spPr>
          <a:xfrm>
            <a:off x="395536" y="2017907"/>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8" name="TextBox 7"/>
          <p:cNvSpPr txBox="1"/>
          <p:nvPr/>
        </p:nvSpPr>
        <p:spPr>
          <a:xfrm rot="18900000">
            <a:off x="296375" y="1521981"/>
            <a:ext cx="928459" cy="307777"/>
          </a:xfrm>
          <a:prstGeom prst="rect">
            <a:avLst/>
          </a:prstGeom>
          <a:noFill/>
        </p:spPr>
        <p:txBody>
          <a:bodyPr wrap="none" rtlCol="0">
            <a:spAutoFit/>
          </a:bodyPr>
          <a:lstStyle/>
          <a:p>
            <a:r>
              <a:rPr lang="sv-SE" sz="1400" dirty="0" smtClean="0">
                <a:latin typeface="Minya Nouvelle" pitchFamily="2" charset="0"/>
              </a:rPr>
              <a:t>* webben</a:t>
            </a:r>
          </a:p>
        </p:txBody>
      </p:sp>
      <p:sp>
        <p:nvSpPr>
          <p:cNvPr id="9" name="TextBox 8"/>
          <p:cNvSpPr txBox="1"/>
          <p:nvPr/>
        </p:nvSpPr>
        <p:spPr>
          <a:xfrm>
            <a:off x="219495" y="2095460"/>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grpSp>
        <p:nvGrpSpPr>
          <p:cNvPr id="13" name="Group 12"/>
          <p:cNvGrpSpPr/>
          <p:nvPr/>
        </p:nvGrpSpPr>
        <p:grpSpPr>
          <a:xfrm>
            <a:off x="4234402" y="2016418"/>
            <a:ext cx="535724" cy="380165"/>
            <a:chOff x="8472557" y="3153916"/>
            <a:chExt cx="535724" cy="380165"/>
          </a:xfrm>
        </p:grpSpPr>
        <p:sp>
          <p:nvSpPr>
            <p:cNvPr id="11" name="Oval 1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2" name="TextBox 11"/>
            <p:cNvSpPr txBox="1"/>
            <p:nvPr/>
          </p:nvSpPr>
          <p:spPr>
            <a:xfrm>
              <a:off x="8472557" y="3226304"/>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grpSp>
      <p:grpSp>
        <p:nvGrpSpPr>
          <p:cNvPr id="16" name="Group 15"/>
          <p:cNvGrpSpPr/>
          <p:nvPr/>
        </p:nvGrpSpPr>
        <p:grpSpPr>
          <a:xfrm>
            <a:off x="2140123" y="2017907"/>
            <a:ext cx="484876" cy="380165"/>
            <a:chOff x="8472557" y="3153916"/>
            <a:chExt cx="484876" cy="380165"/>
          </a:xfrm>
        </p:grpSpPr>
        <p:sp>
          <p:nvSpPr>
            <p:cNvPr id="17" name="Oval 16"/>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8472557" y="3226304"/>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grpSp>
      <p:sp>
        <p:nvSpPr>
          <p:cNvPr id="19" name="TextBox 18"/>
          <p:cNvSpPr txBox="1"/>
          <p:nvPr/>
        </p:nvSpPr>
        <p:spPr>
          <a:xfrm rot="18900000">
            <a:off x="2145438" y="1509006"/>
            <a:ext cx="926857" cy="307777"/>
          </a:xfrm>
          <a:prstGeom prst="rect">
            <a:avLst/>
          </a:prstGeom>
          <a:noFill/>
        </p:spPr>
        <p:txBody>
          <a:bodyPr wrap="none" rtlCol="0">
            <a:spAutoFit/>
          </a:bodyPr>
          <a:lstStyle/>
          <a:p>
            <a:r>
              <a:rPr lang="sv-SE" sz="1400" dirty="0" smtClean="0">
                <a:latin typeface="Minya Nouvelle" pitchFamily="2" charset="0"/>
              </a:rPr>
              <a:t>HTML2.0</a:t>
            </a:r>
          </a:p>
        </p:txBody>
      </p:sp>
      <p:grpSp>
        <p:nvGrpSpPr>
          <p:cNvPr id="20" name="Group 19"/>
          <p:cNvGrpSpPr/>
          <p:nvPr/>
        </p:nvGrpSpPr>
        <p:grpSpPr>
          <a:xfrm>
            <a:off x="2931790" y="2017341"/>
            <a:ext cx="488082" cy="380165"/>
            <a:chOff x="8472557" y="3153916"/>
            <a:chExt cx="488082" cy="380165"/>
          </a:xfrm>
        </p:grpSpPr>
        <p:sp>
          <p:nvSpPr>
            <p:cNvPr id="21" name="Oval 2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8472557" y="32263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grpSp>
      <p:sp>
        <p:nvSpPr>
          <p:cNvPr id="23" name="TextBox 22"/>
          <p:cNvSpPr txBox="1"/>
          <p:nvPr/>
        </p:nvSpPr>
        <p:spPr>
          <a:xfrm rot="18900000">
            <a:off x="2861526" y="1508440"/>
            <a:ext cx="901209" cy="307777"/>
          </a:xfrm>
          <a:prstGeom prst="rect">
            <a:avLst/>
          </a:prstGeom>
          <a:noFill/>
        </p:spPr>
        <p:txBody>
          <a:bodyPr wrap="none" rtlCol="0">
            <a:spAutoFit/>
          </a:bodyPr>
          <a:lstStyle/>
          <a:p>
            <a:r>
              <a:rPr lang="sv-SE" sz="1400" dirty="0" smtClean="0">
                <a:latin typeface="Minya Nouvelle" pitchFamily="2" charset="0"/>
              </a:rPr>
              <a:t>HTML3.2</a:t>
            </a:r>
          </a:p>
        </p:txBody>
      </p:sp>
      <p:grpSp>
        <p:nvGrpSpPr>
          <p:cNvPr id="24" name="Group 23"/>
          <p:cNvGrpSpPr/>
          <p:nvPr/>
        </p:nvGrpSpPr>
        <p:grpSpPr>
          <a:xfrm>
            <a:off x="3779491" y="2008273"/>
            <a:ext cx="483274" cy="380165"/>
            <a:chOff x="8472557" y="3153916"/>
            <a:chExt cx="483274" cy="380165"/>
          </a:xfrm>
        </p:grpSpPr>
        <p:sp>
          <p:nvSpPr>
            <p:cNvPr id="25" name="Oval 24"/>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grpSp>
      <p:sp>
        <p:nvSpPr>
          <p:cNvPr id="27" name="TextBox 26"/>
          <p:cNvSpPr txBox="1"/>
          <p:nvPr/>
        </p:nvSpPr>
        <p:spPr>
          <a:xfrm rot="18900000">
            <a:off x="3743930" y="1499372"/>
            <a:ext cx="1008609" cy="307777"/>
          </a:xfrm>
          <a:prstGeom prst="rect">
            <a:avLst/>
          </a:prstGeom>
          <a:noFill/>
        </p:spPr>
        <p:txBody>
          <a:bodyPr wrap="none" rtlCol="0">
            <a:spAutoFit/>
          </a:bodyPr>
          <a:lstStyle/>
          <a:p>
            <a:r>
              <a:rPr lang="sv-SE" sz="1400" dirty="0" smtClean="0">
                <a:latin typeface="Minya Nouvelle" pitchFamily="2" charset="0"/>
              </a:rPr>
              <a:t>HTML4.01</a:t>
            </a:r>
          </a:p>
        </p:txBody>
      </p:sp>
      <p:grpSp>
        <p:nvGrpSpPr>
          <p:cNvPr id="28" name="Group 27"/>
          <p:cNvGrpSpPr/>
          <p:nvPr/>
        </p:nvGrpSpPr>
        <p:grpSpPr>
          <a:xfrm>
            <a:off x="1685533" y="2017341"/>
            <a:ext cx="584064" cy="380165"/>
            <a:chOff x="8472557" y="3153916"/>
            <a:chExt cx="584064" cy="380165"/>
          </a:xfrm>
        </p:grpSpPr>
        <p:sp>
          <p:nvSpPr>
            <p:cNvPr id="29" name="Oval 28"/>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0" name="TextBox 29"/>
            <p:cNvSpPr txBox="1"/>
            <p:nvPr/>
          </p:nvSpPr>
          <p:spPr>
            <a:xfrm>
              <a:off x="8472557" y="3226304"/>
              <a:ext cx="58406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1994</a:t>
              </a:r>
            </a:p>
          </p:txBody>
        </p:sp>
      </p:grpSp>
      <p:grpSp>
        <p:nvGrpSpPr>
          <p:cNvPr id="32" name="Group 31"/>
          <p:cNvGrpSpPr/>
          <p:nvPr/>
        </p:nvGrpSpPr>
        <p:grpSpPr>
          <a:xfrm>
            <a:off x="4669656" y="2017907"/>
            <a:ext cx="524503" cy="380165"/>
            <a:chOff x="8472557" y="3153916"/>
            <a:chExt cx="524503" cy="380165"/>
          </a:xfrm>
        </p:grpSpPr>
        <p:sp>
          <p:nvSpPr>
            <p:cNvPr id="33" name="Oval 32"/>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4" name="TextBox 33"/>
            <p:cNvSpPr txBox="1"/>
            <p:nvPr/>
          </p:nvSpPr>
          <p:spPr>
            <a:xfrm>
              <a:off x="8472557" y="3226304"/>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grpSp>
      <p:grpSp>
        <p:nvGrpSpPr>
          <p:cNvPr id="53" name="Group 52"/>
          <p:cNvGrpSpPr/>
          <p:nvPr/>
        </p:nvGrpSpPr>
        <p:grpSpPr>
          <a:xfrm>
            <a:off x="7420652" y="2017907"/>
            <a:ext cx="537327" cy="380165"/>
            <a:chOff x="8472557" y="3153916"/>
            <a:chExt cx="537327" cy="380165"/>
          </a:xfrm>
        </p:grpSpPr>
        <p:sp>
          <p:nvSpPr>
            <p:cNvPr id="54" name="Oval 53"/>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55" name="TextBox 54"/>
            <p:cNvSpPr txBox="1"/>
            <p:nvPr/>
          </p:nvSpPr>
          <p:spPr>
            <a:xfrm>
              <a:off x="8472557" y="3226304"/>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grpSp>
      <p:sp>
        <p:nvSpPr>
          <p:cNvPr id="64" name="TextBox 63"/>
          <p:cNvSpPr txBox="1"/>
          <p:nvPr/>
        </p:nvSpPr>
        <p:spPr>
          <a:xfrm rot="18900000">
            <a:off x="4160320" y="1489229"/>
            <a:ext cx="1107996" cy="307777"/>
          </a:xfrm>
          <a:prstGeom prst="rect">
            <a:avLst/>
          </a:prstGeom>
          <a:noFill/>
        </p:spPr>
        <p:txBody>
          <a:bodyPr wrap="none" rtlCol="0">
            <a:spAutoFit/>
          </a:bodyPr>
          <a:lstStyle/>
          <a:p>
            <a:r>
              <a:rPr lang="sv-SE" sz="1400" dirty="0" smtClean="0">
                <a:latin typeface="Minya Nouvelle" pitchFamily="2" charset="0"/>
              </a:rPr>
              <a:t>XHTML 1.0</a:t>
            </a:r>
          </a:p>
        </p:txBody>
      </p:sp>
      <p:sp>
        <p:nvSpPr>
          <p:cNvPr id="65" name="TextBox 64"/>
          <p:cNvSpPr txBox="1"/>
          <p:nvPr/>
        </p:nvSpPr>
        <p:spPr>
          <a:xfrm rot="18900000">
            <a:off x="4740188" y="1480787"/>
            <a:ext cx="1096775" cy="307777"/>
          </a:xfrm>
          <a:prstGeom prst="rect">
            <a:avLst/>
          </a:prstGeom>
          <a:noFill/>
        </p:spPr>
        <p:txBody>
          <a:bodyPr wrap="none" rtlCol="0">
            <a:spAutoFit/>
          </a:bodyPr>
          <a:lstStyle/>
          <a:p>
            <a:r>
              <a:rPr lang="sv-SE" sz="1400" dirty="0" smtClean="0">
                <a:latin typeface="Minya Nouvelle" pitchFamily="2" charset="0"/>
              </a:rPr>
              <a:t>XHTML 1.1</a:t>
            </a:r>
          </a:p>
        </p:txBody>
      </p:sp>
      <p:sp>
        <p:nvSpPr>
          <p:cNvPr id="66" name="TextBox 65"/>
          <p:cNvSpPr txBox="1"/>
          <p:nvPr/>
        </p:nvSpPr>
        <p:spPr>
          <a:xfrm rot="18900000">
            <a:off x="7387077" y="1399398"/>
            <a:ext cx="1298753" cy="307777"/>
          </a:xfrm>
          <a:prstGeom prst="rect">
            <a:avLst/>
          </a:prstGeom>
          <a:noFill/>
        </p:spPr>
        <p:txBody>
          <a:bodyPr wrap="none" rtlCol="0">
            <a:spAutoFit/>
          </a:bodyPr>
          <a:lstStyle/>
          <a:p>
            <a:r>
              <a:rPr lang="sv-SE" sz="1400" dirty="0" smtClean="0">
                <a:latin typeface="Minya Nouvelle" pitchFamily="2" charset="0"/>
              </a:rPr>
              <a:t>HTML 5 draft</a:t>
            </a:r>
          </a:p>
        </p:txBody>
      </p:sp>
      <p:grpSp>
        <p:nvGrpSpPr>
          <p:cNvPr id="67" name="Group 66"/>
          <p:cNvGrpSpPr/>
          <p:nvPr/>
        </p:nvGrpSpPr>
        <p:grpSpPr>
          <a:xfrm>
            <a:off x="3381479" y="2007607"/>
            <a:ext cx="497700" cy="380165"/>
            <a:chOff x="8472557" y="3153916"/>
            <a:chExt cx="497700" cy="380165"/>
          </a:xfrm>
        </p:grpSpPr>
        <p:sp>
          <p:nvSpPr>
            <p:cNvPr id="68" name="Oval 67"/>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9" name="TextBox 68"/>
            <p:cNvSpPr txBox="1"/>
            <p:nvPr/>
          </p:nvSpPr>
          <p:spPr>
            <a:xfrm>
              <a:off x="8472557" y="3226304"/>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grpSp>
      <p:sp>
        <p:nvSpPr>
          <p:cNvPr id="70" name="TextBox 69"/>
          <p:cNvSpPr txBox="1"/>
          <p:nvPr/>
        </p:nvSpPr>
        <p:spPr>
          <a:xfrm rot="18900000">
            <a:off x="3432444" y="1631957"/>
            <a:ext cx="646331" cy="307777"/>
          </a:xfrm>
          <a:prstGeom prst="rect">
            <a:avLst/>
          </a:prstGeom>
          <a:noFill/>
        </p:spPr>
        <p:txBody>
          <a:bodyPr wrap="none" rtlCol="0">
            <a:spAutoFit/>
          </a:bodyPr>
          <a:lstStyle/>
          <a:p>
            <a:r>
              <a:rPr lang="sv-SE" sz="1400" dirty="0" smtClean="0">
                <a:latin typeface="Minya Nouvelle" pitchFamily="2" charset="0"/>
              </a:rPr>
              <a:t>CSS 2</a:t>
            </a:r>
          </a:p>
        </p:txBody>
      </p:sp>
      <p:grpSp>
        <p:nvGrpSpPr>
          <p:cNvPr id="71" name="Group 70"/>
          <p:cNvGrpSpPr/>
          <p:nvPr/>
        </p:nvGrpSpPr>
        <p:grpSpPr>
          <a:xfrm>
            <a:off x="2531831" y="2000933"/>
            <a:ext cx="483274" cy="380165"/>
            <a:chOff x="8472557" y="3153916"/>
            <a:chExt cx="483274" cy="380165"/>
          </a:xfrm>
        </p:grpSpPr>
        <p:sp>
          <p:nvSpPr>
            <p:cNvPr id="72" name="Oval 71"/>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3" name="TextBox 72"/>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grpSp>
      <p:sp>
        <p:nvSpPr>
          <p:cNvPr id="74" name="TextBox 73"/>
          <p:cNvSpPr txBox="1"/>
          <p:nvPr/>
        </p:nvSpPr>
        <p:spPr>
          <a:xfrm rot="18900000">
            <a:off x="2584399" y="1625283"/>
            <a:ext cx="643125" cy="307777"/>
          </a:xfrm>
          <a:prstGeom prst="rect">
            <a:avLst/>
          </a:prstGeom>
          <a:noFill/>
        </p:spPr>
        <p:txBody>
          <a:bodyPr wrap="none" rtlCol="0">
            <a:spAutoFit/>
          </a:bodyPr>
          <a:lstStyle/>
          <a:p>
            <a:r>
              <a:rPr lang="sv-SE" sz="1400" dirty="0" smtClean="0">
                <a:latin typeface="Minya Nouvelle" pitchFamily="2" charset="0"/>
              </a:rPr>
              <a:t>CSS 1</a:t>
            </a:r>
          </a:p>
        </p:txBody>
      </p:sp>
    </p:spTree>
    <p:extLst>
      <p:ext uri="{BB962C8B-B14F-4D97-AF65-F5344CB8AC3E}">
        <p14:creationId xmlns:p14="http://schemas.microsoft.com/office/powerpoint/2010/main" val="10409416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4.01</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10" name="Oval 9"/>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1" name="TextBox 10"/>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3" name="Oval 12"/>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6" name="Oval 15"/>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7" name="TextBox 16"/>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9" name="Oval 18"/>
          <p:cNvSpPr/>
          <p:nvPr/>
        </p:nvSpPr>
        <p:spPr>
          <a:xfrm>
            <a:off x="3955532" y="1136648"/>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0" name="TextBox 19"/>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25" name="Oval 24"/>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31" name="Oval 30"/>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32" name="TextBox 31"/>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46" name="Oval 45"/>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47" name="TextBox 46"/>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55" name="Oval 54"/>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6" name="TextBox 55"/>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58" name="Oval 57"/>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9" name="TextBox 58"/>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641755" y="2209428"/>
            <a:ext cx="5226390" cy="1200329"/>
          </a:xfrm>
          <a:prstGeom prst="rect">
            <a:avLst/>
          </a:prstGeom>
          <a:noFill/>
        </p:spPr>
        <p:txBody>
          <a:bodyPr wrap="square" rtlCol="0">
            <a:spAutoFit/>
          </a:bodyPr>
          <a:lstStyle/>
          <a:p>
            <a:pPr marL="285750" indent="-285750">
              <a:buFont typeface="Arial" charset="0"/>
              <a:buChar char="•"/>
            </a:pPr>
            <a:r>
              <a:rPr lang="sv-SE" dirty="0" smtClean="0">
                <a:latin typeface="Minya Nouvelle" pitchFamily="2" charset="0"/>
              </a:rPr>
              <a:t>Hyper Text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Formatering bör läggas i style-</a:t>
            </a:r>
            <a:r>
              <a:rPr lang="sv-SE" dirty="0" err="1" smtClean="0">
                <a:latin typeface="Minya Nouvelle" pitchFamily="2" charset="0"/>
              </a:rPr>
              <a:t>sheets</a:t>
            </a:r>
            <a:r>
              <a:rPr lang="sv-SE" dirty="0" smtClean="0">
                <a:latin typeface="Minya Nouvelle" pitchFamily="2" charset="0"/>
              </a:rPr>
              <a:t>, CSS</a:t>
            </a:r>
          </a:p>
          <a:p>
            <a:pPr marL="285750" indent="-285750">
              <a:buFont typeface="Arial" charset="0"/>
              <a:buChar char="•"/>
            </a:pPr>
            <a:r>
              <a:rPr lang="sv-SE" dirty="0" smtClean="0">
                <a:latin typeface="Minya Nouvelle" pitchFamily="2" charset="0"/>
              </a:rPr>
              <a:t>Flera taggar som styrde utseendet flaggas som olämpliga. (&lt;font&gt;, &lt;center&gt;...)</a:t>
            </a:r>
          </a:p>
        </p:txBody>
      </p:sp>
      <p:pic>
        <p:nvPicPr>
          <p:cNvPr id="89090" name="Picture 2" descr="L:\WorkSpace\tstjo\Icons\v_collection_png\256x256\shadow\code_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40"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789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5744909" y="2106974"/>
            <a:ext cx="2376264" cy="2376264"/>
          </a:xfrm>
          <a:prstGeom prst="ellipse">
            <a:avLst/>
          </a:prstGeom>
          <a:ln>
            <a:tailEnd type="arrow"/>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CSS 3</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endParaRPr lang="sv-SE" sz="1600" dirty="0">
              <a:solidFill>
                <a:schemeClr val="tx1"/>
              </a:solidFill>
              <a:latin typeface="Minya Nouvelle" charset="0"/>
            </a:endParaRPr>
          </a:p>
        </p:txBody>
      </p:sp>
      <p:sp>
        <p:nvSpPr>
          <p:cNvPr id="29" name="Oval 28"/>
          <p:cNvSpPr/>
          <p:nvPr/>
        </p:nvSpPr>
        <p:spPr>
          <a:xfrm>
            <a:off x="6153982" y="2529910"/>
            <a:ext cx="1565589" cy="1565589"/>
          </a:xfrm>
          <a:prstGeom prst="ellipse">
            <a:avLst/>
          </a:prstGeom>
          <a:noFill/>
          <a:ln>
            <a:tailEnd type="arrow"/>
          </a:ln>
        </p:spPr>
        <p:style>
          <a:lnRef idx="2">
            <a:schemeClr val="accent2"/>
          </a:lnRef>
          <a:fillRef idx="1">
            <a:schemeClr val="lt1"/>
          </a:fillRef>
          <a:effectRef idx="0">
            <a:schemeClr val="accent2"/>
          </a:effectRef>
          <a:fontRef idx="minor">
            <a:schemeClr val="dk1"/>
          </a:fontRef>
        </p:style>
        <p:txBody>
          <a:bodyPr rtlCol="0" anchor="ctr"/>
          <a:lstStyle/>
          <a:p>
            <a:pPr algn="ct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CSS 2</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endParaRPr lang="sv-SE" sz="1600" dirty="0">
              <a:ln>
                <a:solidFill>
                  <a:schemeClr val="tx1"/>
                </a:solidFill>
              </a:ln>
              <a:latin typeface="Minya Nouvelle" charset="0"/>
            </a:endParaRPr>
          </a:p>
        </p:txBody>
      </p:sp>
      <p:sp>
        <p:nvSpPr>
          <p:cNvPr id="2" name="Title 1"/>
          <p:cNvSpPr>
            <a:spLocks noGrp="1"/>
          </p:cNvSpPr>
          <p:nvPr>
            <p:ph type="ctrTitle"/>
          </p:nvPr>
        </p:nvSpPr>
        <p:spPr/>
        <p:txBody>
          <a:bodyPr/>
          <a:lstStyle/>
          <a:p>
            <a:r>
              <a:rPr lang="sv-SE" dirty="0" smtClean="0"/>
              <a:t>CSS</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743776" y="1896436"/>
            <a:ext cx="4018113" cy="2585323"/>
          </a:xfrm>
          <a:prstGeom prst="rect">
            <a:avLst/>
          </a:prstGeom>
          <a:noFill/>
        </p:spPr>
        <p:txBody>
          <a:bodyPr wrap="square" rtlCol="0">
            <a:spAutoFit/>
          </a:bodyPr>
          <a:lstStyle/>
          <a:p>
            <a:pPr marL="285750" indent="-285750">
              <a:buFont typeface="Arial" charset="0"/>
              <a:buChar char="•"/>
            </a:pPr>
            <a:r>
              <a:rPr lang="sv-SE" dirty="0" err="1" smtClean="0">
                <a:latin typeface="Minya Nouvelle" pitchFamily="2" charset="0"/>
              </a:rPr>
              <a:t>Cascading</a:t>
            </a:r>
            <a:r>
              <a:rPr lang="sv-SE" dirty="0" smtClean="0">
                <a:latin typeface="Minya Nouvelle" pitchFamily="2" charset="0"/>
              </a:rPr>
              <a:t> Style </a:t>
            </a:r>
            <a:r>
              <a:rPr lang="sv-SE" dirty="0" err="1" smtClean="0">
                <a:latin typeface="Minya Nouvelle" pitchFamily="2" charset="0"/>
              </a:rPr>
              <a:t>Sheets</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Definierar hur HTML-element presenteras</a:t>
            </a:r>
          </a:p>
          <a:p>
            <a:pPr marL="285750" indent="-285750">
              <a:buFont typeface="Arial" charset="0"/>
              <a:buChar char="•"/>
            </a:pPr>
            <a:r>
              <a:rPr lang="sv-SE" dirty="0" smtClean="0">
                <a:latin typeface="Minya Nouvelle" pitchFamily="2" charset="0"/>
              </a:rPr>
              <a:t>Sparas i vanligtvis i separata filer</a:t>
            </a:r>
          </a:p>
          <a:p>
            <a:pPr marL="285750" indent="-285750">
              <a:buFont typeface="Arial" charset="0"/>
              <a:buChar char="•"/>
            </a:pPr>
            <a:r>
              <a:rPr lang="sv-SE" dirty="0" smtClean="0">
                <a:latin typeface="Minya Nouvelle" pitchFamily="2" charset="0"/>
              </a:rPr>
              <a:t>Möjliggör att vi enkelt kan ändra sidans presentation</a:t>
            </a:r>
          </a:p>
          <a:p>
            <a:pPr marL="285750" indent="-285750">
              <a:buFont typeface="Arial" charset="0"/>
              <a:buChar char="•"/>
            </a:pPr>
            <a:r>
              <a:rPr lang="sv-SE" dirty="0" smtClean="0">
                <a:latin typeface="Minya Nouvelle" pitchFamily="2" charset="0"/>
              </a:rPr>
              <a:t>CSS2.1 senast stabila version</a:t>
            </a:r>
          </a:p>
          <a:p>
            <a:pPr marL="285750" indent="-285750">
              <a:buFont typeface="Arial" charset="0"/>
              <a:buChar char="•"/>
            </a:pPr>
            <a:r>
              <a:rPr lang="sv-SE" dirty="0" smtClean="0">
                <a:latin typeface="Minya Nouvelle" pitchFamily="2" charset="0"/>
              </a:rPr>
              <a:t>CSS3 på gång</a:t>
            </a:r>
          </a:p>
          <a:p>
            <a:endParaRPr lang="sv-SE" dirty="0" smtClean="0">
              <a:latin typeface="Minya Nouvelle" pitchFamily="2" charset="0"/>
            </a:endParaRPr>
          </a:p>
        </p:txBody>
      </p:sp>
      <p:sp>
        <p:nvSpPr>
          <p:cNvPr id="28" name="Oval 27"/>
          <p:cNvSpPr/>
          <p:nvPr/>
        </p:nvSpPr>
        <p:spPr>
          <a:xfrm>
            <a:off x="6547710" y="2969464"/>
            <a:ext cx="792088" cy="792088"/>
          </a:xfrm>
          <a:prstGeom prst="ellipse">
            <a:avLst/>
          </a:prstGeom>
          <a:noFill/>
          <a:ln>
            <a:tailEnd type="arrow"/>
          </a:ln>
        </p:spPr>
        <p:style>
          <a:lnRef idx="2">
            <a:schemeClr val="accent5"/>
          </a:lnRef>
          <a:fillRef idx="1">
            <a:schemeClr val="lt1"/>
          </a:fillRef>
          <a:effectRef idx="0">
            <a:schemeClr val="accent5"/>
          </a:effectRef>
          <a:fontRef idx="minor">
            <a:schemeClr val="dk1"/>
          </a:fontRef>
        </p:style>
        <p:txBody>
          <a:bodyPr rtlCol="0" anchor="ctr"/>
          <a:lstStyle/>
          <a:p>
            <a:pPr algn="ctr"/>
            <a:r>
              <a:rPr lang="sv-SE" sz="1600" dirty="0" smtClean="0">
                <a:latin typeface="Minya Nouvelle" charset="0"/>
              </a:rPr>
              <a:t>CSS1</a:t>
            </a:r>
            <a:endParaRPr lang="sv-SE" sz="1600" dirty="0">
              <a:latin typeface="Minya Nouvelle" charset="0"/>
            </a:endParaRPr>
          </a:p>
        </p:txBody>
      </p:sp>
    </p:spTree>
    <p:extLst>
      <p:ext uri="{BB962C8B-B14F-4D97-AF65-F5344CB8AC3E}">
        <p14:creationId xmlns:p14="http://schemas.microsoft.com/office/powerpoint/2010/main" val="5915860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XHTML</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7" name="TextBox 26"/>
          <p:cNvSpPr txBox="1"/>
          <p:nvPr/>
        </p:nvSpPr>
        <p:spPr>
          <a:xfrm>
            <a:off x="740135" y="2569468"/>
            <a:ext cx="4473917" cy="1477328"/>
          </a:xfrm>
          <a:prstGeom prst="rect">
            <a:avLst/>
          </a:prstGeom>
          <a:noFill/>
        </p:spPr>
        <p:txBody>
          <a:bodyPr wrap="none" rtlCol="0">
            <a:spAutoFit/>
          </a:bodyPr>
          <a:lstStyle/>
          <a:p>
            <a:pPr marL="285750" indent="-285750">
              <a:buFont typeface="Arial" charset="0"/>
              <a:buChar char="•"/>
            </a:pPr>
            <a:r>
              <a:rPr lang="sv-SE" dirty="0" err="1" smtClean="0">
                <a:latin typeface="Minya Nouvelle" pitchFamily="2" charset="0"/>
              </a:rPr>
              <a:t>Extensible</a:t>
            </a:r>
            <a:r>
              <a:rPr lang="sv-SE" dirty="0" smtClean="0">
                <a:latin typeface="Minya Nouvelle" pitchFamily="2" charset="0"/>
              </a:rPr>
              <a:t> HTML</a:t>
            </a:r>
          </a:p>
          <a:p>
            <a:pPr marL="285750" indent="-285750">
              <a:buFont typeface="Arial" charset="0"/>
              <a:buChar char="•"/>
            </a:pPr>
            <a:r>
              <a:rPr lang="sv-SE" dirty="0" smtClean="0">
                <a:latin typeface="Minya Nouvelle" pitchFamily="2" charset="0"/>
              </a:rPr>
              <a:t>Tanken var att ta HTML närmre XML</a:t>
            </a:r>
            <a:br>
              <a:rPr lang="sv-SE" dirty="0" smtClean="0">
                <a:latin typeface="Minya Nouvelle" pitchFamily="2" charset="0"/>
              </a:rPr>
            </a:br>
            <a:r>
              <a:rPr lang="sv-SE" dirty="0" smtClean="0">
                <a:latin typeface="Minya Nouvelle" pitchFamily="2" charset="0"/>
              </a:rPr>
              <a:t>(XML: </a:t>
            </a:r>
            <a:r>
              <a:rPr lang="sv-SE" dirty="0" err="1" smtClean="0">
                <a:latin typeface="Minya Nouvelle" pitchFamily="2" charset="0"/>
              </a:rPr>
              <a:t>Extensible</a:t>
            </a:r>
            <a:r>
              <a:rPr lang="sv-SE" dirty="0" smtClean="0">
                <a:latin typeface="Minya Nouvelle" pitchFamily="2" charset="0"/>
              </a:rPr>
              <a: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Striktare regler</a:t>
            </a:r>
          </a:p>
          <a:p>
            <a:pPr marL="285750" indent="-285750">
              <a:buFont typeface="Arial" charset="0"/>
              <a:buChar char="•"/>
            </a:pPr>
            <a:r>
              <a:rPr lang="sv-SE" dirty="0" smtClean="0">
                <a:latin typeface="Minya Nouvelle" pitchFamily="2" charset="0"/>
              </a:rPr>
              <a:t>Lättare att maskintolka</a:t>
            </a:r>
          </a:p>
        </p:txBody>
      </p:sp>
      <p:pic>
        <p:nvPicPr>
          <p:cNvPr id="90114" name="Picture 2" descr="L:\WorkSpace\tstjo\Icons\v_collection_png\256x256\shadow\garb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648" y="255059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0116" name="Picture 4" descr="L:\WorkSpace\tstjo\Icons\v_collection_png\128x128\shadow\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317397">
            <a:off x="6316865" y="1580285"/>
            <a:ext cx="1154421" cy="115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464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pic>
        <p:nvPicPr>
          <p:cNvPr id="27"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28" y="1993404"/>
            <a:ext cx="2848929" cy="284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593" y="1890032"/>
            <a:ext cx="3887346"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Del av "The </a:t>
            </a:r>
            <a:r>
              <a:rPr lang="sv-SE" dirty="0" err="1" smtClean="0">
                <a:latin typeface="Minya Nouvelle" pitchFamily="2" charset="0"/>
              </a:rPr>
              <a:t>Open</a:t>
            </a:r>
            <a:r>
              <a:rPr lang="sv-SE" dirty="0" smtClean="0">
                <a:latin typeface="Minya Nouvelle" pitchFamily="2" charset="0"/>
              </a:rPr>
              <a:t> Web </a:t>
            </a:r>
            <a:r>
              <a:rPr lang="sv-SE" dirty="0" err="1" smtClean="0">
                <a:latin typeface="Minya Nouvelle" pitchFamily="2" charset="0"/>
              </a:rPr>
              <a:t>Platform</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Under W3C:s paraply, numera</a:t>
            </a:r>
          </a:p>
          <a:p>
            <a:pPr marL="285750" indent="-285750">
              <a:buFont typeface="Arial" charset="0"/>
              <a:buChar char="•"/>
            </a:pPr>
            <a:r>
              <a:rPr lang="sv-SE" dirty="0" err="1" smtClean="0">
                <a:latin typeface="Minya Nouvelle" pitchFamily="2" charset="0"/>
              </a:rPr>
              <a:t>Candidate</a:t>
            </a:r>
            <a:r>
              <a:rPr lang="sv-SE" dirty="0" smtClean="0">
                <a:latin typeface="Minya Nouvelle" pitchFamily="2" charset="0"/>
              </a:rPr>
              <a:t> Release 2012</a:t>
            </a:r>
          </a:p>
          <a:p>
            <a:pPr marL="285750" indent="-285750">
              <a:buFont typeface="Arial" charset="0"/>
              <a:buChar char="•"/>
            </a:pPr>
            <a:r>
              <a:rPr lang="sv-SE" dirty="0" smtClean="0">
                <a:latin typeface="Minya Nouvelle" pitchFamily="2" charset="0"/>
              </a:rPr>
              <a:t>Färdigt, Q4 2014 (?)</a:t>
            </a:r>
          </a:p>
          <a:p>
            <a:endParaRPr lang="sv-SE" dirty="0" smtClean="0">
              <a:latin typeface="Minya Nouvelle" pitchFamily="2" charset="0"/>
            </a:endParaRPr>
          </a:p>
        </p:txBody>
      </p:sp>
      <p:sp>
        <p:nvSpPr>
          <p:cNvPr id="28" name="TextBox 27"/>
          <p:cNvSpPr txBox="1"/>
          <p:nvPr/>
        </p:nvSpPr>
        <p:spPr>
          <a:xfrm rot="471535">
            <a:off x="1192368" y="4554334"/>
            <a:ext cx="926857" cy="369332"/>
          </a:xfrm>
          <a:prstGeom prst="rect">
            <a:avLst/>
          </a:prstGeom>
          <a:noFill/>
        </p:spPr>
        <p:txBody>
          <a:bodyPr wrap="none" rtlCol="0">
            <a:spAutoFit/>
          </a:bodyPr>
          <a:lstStyle/>
          <a:p>
            <a:r>
              <a:rPr lang="sv-SE" dirty="0" smtClean="0">
                <a:latin typeface="Minya Nouvelle" pitchFamily="2" charset="0"/>
              </a:rPr>
              <a:t>&lt;video&gt;</a:t>
            </a:r>
          </a:p>
        </p:txBody>
      </p:sp>
      <p:sp>
        <p:nvSpPr>
          <p:cNvPr id="29" name="TextBox 28"/>
          <p:cNvSpPr txBox="1"/>
          <p:nvPr/>
        </p:nvSpPr>
        <p:spPr>
          <a:xfrm rot="591037">
            <a:off x="2953209" y="4088866"/>
            <a:ext cx="894797" cy="369332"/>
          </a:xfrm>
          <a:prstGeom prst="rect">
            <a:avLst/>
          </a:prstGeom>
          <a:noFill/>
        </p:spPr>
        <p:txBody>
          <a:bodyPr wrap="none" rtlCol="0">
            <a:spAutoFit/>
          </a:bodyPr>
          <a:lstStyle/>
          <a:p>
            <a:r>
              <a:rPr lang="sv-SE" dirty="0" smtClean="0">
                <a:latin typeface="Minya Nouvelle" pitchFamily="2" charset="0"/>
              </a:rPr>
              <a:t>canvas</a:t>
            </a:r>
          </a:p>
        </p:txBody>
      </p:sp>
      <p:sp>
        <p:nvSpPr>
          <p:cNvPr id="30" name="TextBox 29"/>
          <p:cNvSpPr txBox="1"/>
          <p:nvPr/>
        </p:nvSpPr>
        <p:spPr>
          <a:xfrm rot="20719663">
            <a:off x="2302685" y="4674661"/>
            <a:ext cx="2022271" cy="369332"/>
          </a:xfrm>
          <a:prstGeom prst="rect">
            <a:avLst/>
          </a:prstGeom>
          <a:noFill/>
        </p:spPr>
        <p:txBody>
          <a:bodyPr wrap="square" rtlCol="0">
            <a:spAutoFit/>
          </a:bodyPr>
          <a:lstStyle/>
          <a:p>
            <a:r>
              <a:rPr lang="sv-SE" dirty="0" err="1" smtClean="0">
                <a:latin typeface="Minya Nouvelle" pitchFamily="2" charset="0"/>
              </a:rPr>
              <a:t>offline</a:t>
            </a:r>
            <a:r>
              <a:rPr lang="sv-SE" dirty="0" smtClean="0">
                <a:latin typeface="Minya Nouvelle" pitchFamily="2" charset="0"/>
              </a:rPr>
              <a:t> </a:t>
            </a:r>
            <a:r>
              <a:rPr lang="sv-SE" dirty="0" err="1" smtClean="0">
                <a:latin typeface="Minya Nouvelle" pitchFamily="2" charset="0"/>
              </a:rPr>
              <a:t>storage</a:t>
            </a:r>
            <a:endParaRPr lang="sv-SE" dirty="0" smtClean="0">
              <a:latin typeface="Minya Nouvelle" pitchFamily="2" charset="0"/>
            </a:endParaRPr>
          </a:p>
        </p:txBody>
      </p:sp>
      <p:sp>
        <p:nvSpPr>
          <p:cNvPr id="31" name="TextBox 30"/>
          <p:cNvSpPr txBox="1"/>
          <p:nvPr/>
        </p:nvSpPr>
        <p:spPr>
          <a:xfrm>
            <a:off x="3928925" y="3788285"/>
            <a:ext cx="1398140" cy="369332"/>
          </a:xfrm>
          <a:prstGeom prst="rect">
            <a:avLst/>
          </a:prstGeom>
          <a:noFill/>
        </p:spPr>
        <p:txBody>
          <a:bodyPr wrap="none" rtlCol="0">
            <a:spAutoFit/>
          </a:bodyPr>
          <a:lstStyle/>
          <a:p>
            <a:r>
              <a:rPr lang="sv-SE" dirty="0" smtClean="0">
                <a:latin typeface="Minya Nouvelle" pitchFamily="2" charset="0"/>
              </a:rPr>
              <a:t>drag-n-</a:t>
            </a:r>
            <a:r>
              <a:rPr lang="sv-SE" dirty="0" err="1" smtClean="0">
                <a:latin typeface="Minya Nouvelle" pitchFamily="2" charset="0"/>
              </a:rPr>
              <a:t>drop</a:t>
            </a:r>
            <a:endParaRPr lang="sv-SE" dirty="0" smtClean="0">
              <a:latin typeface="Minya Nouvelle" pitchFamily="2" charset="0"/>
            </a:endParaRPr>
          </a:p>
        </p:txBody>
      </p:sp>
      <p:sp>
        <p:nvSpPr>
          <p:cNvPr id="32" name="TextBox 31"/>
          <p:cNvSpPr txBox="1"/>
          <p:nvPr/>
        </p:nvSpPr>
        <p:spPr>
          <a:xfrm rot="20673411">
            <a:off x="637054" y="3848403"/>
            <a:ext cx="1574470" cy="369332"/>
          </a:xfrm>
          <a:prstGeom prst="rect">
            <a:avLst/>
          </a:prstGeom>
          <a:noFill/>
        </p:spPr>
        <p:txBody>
          <a:bodyPr wrap="none" rtlCol="0">
            <a:spAutoFit/>
          </a:bodyPr>
          <a:lstStyle/>
          <a:p>
            <a:r>
              <a:rPr lang="sv-SE" dirty="0" smtClean="0">
                <a:latin typeface="Minya Nouvelle" pitchFamily="2" charset="0"/>
              </a:rPr>
              <a:t>nya formulär</a:t>
            </a:r>
          </a:p>
        </p:txBody>
      </p:sp>
      <p:sp>
        <p:nvSpPr>
          <p:cNvPr id="33" name="TextBox 32"/>
          <p:cNvSpPr txBox="1"/>
          <p:nvPr/>
        </p:nvSpPr>
        <p:spPr>
          <a:xfrm>
            <a:off x="4411525" y="4739000"/>
            <a:ext cx="372218" cy="369332"/>
          </a:xfrm>
          <a:prstGeom prst="rect">
            <a:avLst/>
          </a:prstGeom>
          <a:noFill/>
        </p:spPr>
        <p:txBody>
          <a:bodyPr wrap="none" rtlCol="0">
            <a:spAutoFit/>
          </a:bodyPr>
          <a:lstStyle/>
          <a:p>
            <a:r>
              <a:rPr lang="sv-SE" dirty="0" smtClean="0">
                <a:latin typeface="Minya Nouvelle" pitchFamily="2" charset="0"/>
              </a:rPr>
              <a:t>...</a:t>
            </a:r>
          </a:p>
        </p:txBody>
      </p:sp>
    </p:spTree>
    <p:extLst>
      <p:ext uri="{BB962C8B-B14F-4D97-AF65-F5344CB8AC3E}">
        <p14:creationId xmlns:p14="http://schemas.microsoft.com/office/powerpoint/2010/main" val="31229761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a:t>
            </a:r>
            <a:r>
              <a:rPr lang="sv-SE" dirty="0" err="1" smtClean="0"/>
              <a:t>Next</a:t>
            </a:r>
            <a:endParaRPr lang="sv-SE" dirty="0"/>
          </a:p>
        </p:txBody>
      </p:sp>
      <p:cxnSp>
        <p:nvCxnSpPr>
          <p:cNvPr id="4" name="Straight Connector 3"/>
          <p:cNvCxnSpPr>
            <a:stCxn id="6" idx="6"/>
            <a:endCxn id="8" idx="0"/>
          </p:cNvCxnSpPr>
          <p:nvPr/>
        </p:nvCxnSpPr>
        <p:spPr>
          <a:xfrm>
            <a:off x="539552" y="1218290"/>
            <a:ext cx="8260059" cy="14234"/>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669607" y="1232524"/>
            <a:ext cx="26000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8" name="Rectangle 27"/>
          <p:cNvSpPr/>
          <p:nvPr/>
        </p:nvSpPr>
        <p:spPr>
          <a:xfrm>
            <a:off x="2109686" y="2641476"/>
            <a:ext cx="4745530" cy="461665"/>
          </a:xfrm>
          <a:prstGeom prst="rect">
            <a:avLst/>
          </a:prstGeom>
        </p:spPr>
        <p:txBody>
          <a:bodyPr wrap="none">
            <a:spAutoFit/>
          </a:bodyPr>
          <a:lstStyle/>
          <a:p>
            <a:r>
              <a:rPr lang="sv-SE" sz="2400" dirty="0"/>
              <a:t>http://www.w3.org/wiki/HTML/next</a:t>
            </a:r>
          </a:p>
        </p:txBody>
      </p:sp>
    </p:spTree>
    <p:extLst>
      <p:ext uri="{BB962C8B-B14F-4D97-AF65-F5344CB8AC3E}">
        <p14:creationId xmlns:p14="http://schemas.microsoft.com/office/powerpoint/2010/main" val="3346393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4135386"/>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4284002"/>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2832522"/>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2953941"/>
            <a:ext cx="729162" cy="729162"/>
          </a:xfrm>
          <a:prstGeom prst="rect">
            <a:avLst/>
          </a:prstGeom>
          <a:noFill/>
          <a:ln w="9525">
            <a:noFill/>
            <a:miter lim="800000"/>
            <a:headEnd/>
            <a:tailEnd/>
          </a:ln>
        </p:spPr>
      </p:pic>
      <p:sp>
        <p:nvSpPr>
          <p:cNvPr id="18" name="AutoShape 15"/>
          <p:cNvSpPr>
            <a:spLocks noChangeArrowheads="1"/>
          </p:cNvSpPr>
          <p:nvPr/>
        </p:nvSpPr>
        <p:spPr bwMode="auto">
          <a:xfrm>
            <a:off x="578737" y="1489348"/>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468560" y="1661143"/>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Uppförande </a:t>
            </a:r>
            <a:r>
              <a:rPr kumimoji="0" lang="sv-SE" sz="1800" b="0" i="0" u="none" strike="noStrike" kern="0" cap="none" spc="0" normalizeH="0" baseline="0" noProof="0" dirty="0">
                <a:ln>
                  <a:noFill/>
                </a:ln>
                <a:solidFill>
                  <a:sysClr val="windowText" lastClr="000000"/>
                </a:solidFill>
                <a:effectLst/>
                <a:uLnTx/>
                <a:uFillTx/>
              </a:rPr>
              <a:t>(</a:t>
            </a:r>
            <a:r>
              <a:rPr kumimoji="0" lang="sv-SE" sz="1800" b="0" i="0" u="none" strike="noStrike" kern="0" cap="none" spc="0" normalizeH="0" baseline="0" noProof="0" dirty="0" err="1">
                <a:ln>
                  <a:noFill/>
                </a:ln>
                <a:solidFill>
                  <a:sysClr val="windowText" lastClr="000000"/>
                </a:solidFill>
                <a:effectLst/>
                <a:uLnTx/>
                <a:uFillTx/>
              </a:rPr>
              <a:t>Behavior</a:t>
            </a:r>
            <a:r>
              <a:rPr kumimoji="0" lang="sv-SE" sz="1800" b="0" i="0" u="none" strike="noStrike" kern="0" cap="none" spc="0" normalizeH="0" baseline="0" noProof="0" dirty="0">
                <a:ln>
                  <a:noFill/>
                </a:ln>
                <a:solidFill>
                  <a:sysClr val="windowText" lastClr="000000"/>
                </a:solidFill>
                <a:effectLst/>
                <a:uLnTx/>
                <a:uFillTx/>
              </a:rPr>
              <a:t>)</a:t>
            </a:r>
            <a:br>
              <a:rPr kumimoji="0" lang="sv-SE" sz="1800" b="0" i="0" u="none" strike="noStrike" kern="0" cap="none" spc="0" normalizeH="0" baseline="0" noProof="0" dirty="0">
                <a:ln>
                  <a:noFill/>
                </a:ln>
                <a:solidFill>
                  <a:sysClr val="windowText" lastClr="000000"/>
                </a:solidFill>
                <a:effectLst/>
                <a:uLnTx/>
                <a:uFillTx/>
              </a:rPr>
            </a:br>
            <a:r>
              <a:rPr kumimoji="0" lang="sv-SE" sz="1800" b="0" i="0" u="none" strike="noStrike" kern="0" cap="none" spc="0" normalizeH="0" baseline="0" noProof="0" dirty="0">
                <a:ln>
                  <a:noFill/>
                </a:ln>
                <a:solidFill>
                  <a:sysClr val="windowText" lastClr="000000"/>
                </a:solidFill>
                <a:effectLst/>
                <a:uLnTx/>
                <a:uFillTx/>
              </a:rPr>
              <a:t>JavaScript</a:t>
            </a:r>
          </a:p>
        </p:txBody>
      </p:sp>
      <p:sp>
        <p:nvSpPr>
          <p:cNvPr id="22" name="Text Box 14"/>
          <p:cNvSpPr txBox="1">
            <a:spLocks noChangeArrowheads="1"/>
          </p:cNvSpPr>
          <p:nvPr/>
        </p:nvSpPr>
        <p:spPr bwMode="auto">
          <a:xfrm>
            <a:off x="-468560" y="3166122"/>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4438398"/>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4" cstate="print"/>
          <a:srcRect/>
          <a:stretch>
            <a:fillRect/>
          </a:stretch>
        </p:blipFill>
        <p:spPr bwMode="auto">
          <a:xfrm>
            <a:off x="5120985" y="1615106"/>
            <a:ext cx="609600" cy="609600"/>
          </a:xfrm>
          <a:prstGeom prst="rect">
            <a:avLst/>
          </a:prstGeom>
          <a:noFill/>
          <a:ln w="9525">
            <a:noFill/>
            <a:miter lim="800000"/>
            <a:headEnd/>
            <a:tailEnd/>
          </a:ln>
        </p:spPr>
      </p:pic>
      <p:sp>
        <p:nvSpPr>
          <p:cNvPr id="27" name="Oval 26"/>
          <p:cNvSpPr/>
          <p:nvPr/>
        </p:nvSpPr>
        <p:spPr bwMode="auto">
          <a:xfrm>
            <a:off x="316227" y="380406"/>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396578" y="666158"/>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pic>
        <p:nvPicPr>
          <p:cNvPr id="1026" name="Picture 2" descr="http://www.w3.org/html/logo/downloads/HTML5_Logo_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364" y="1821092"/>
            <a:ext cx="2938883" cy="293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Klientsidespåret</a:t>
            </a:r>
            <a:endParaRPr lang="sv-SE" dirty="0"/>
          </a:p>
        </p:txBody>
      </p:sp>
      <p:sp>
        <p:nvSpPr>
          <p:cNvPr id="4" name="Rectangle 3"/>
          <p:cNvSpPr/>
          <p:nvPr/>
        </p:nvSpPr>
        <p:spPr>
          <a:xfrm>
            <a:off x="46754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HTML/CSS</a:t>
            </a:r>
          </a:p>
          <a:p>
            <a:pPr algn="ctr"/>
            <a:r>
              <a:rPr lang="sv-SE" sz="1400" i="1" dirty="0" err="1" smtClean="0"/>
              <a:t>Webbteknisk</a:t>
            </a:r>
            <a:r>
              <a:rPr lang="sv-SE" sz="1400" i="1" dirty="0" smtClean="0"/>
              <a:t> introduktion</a:t>
            </a:r>
            <a:endParaRPr lang="sv-SE" sz="1400" i="1" dirty="0"/>
          </a:p>
        </p:txBody>
      </p:sp>
      <p:sp>
        <p:nvSpPr>
          <p:cNvPr id="5" name="Rectangle 4"/>
          <p:cNvSpPr/>
          <p:nvPr/>
        </p:nvSpPr>
        <p:spPr>
          <a:xfrm>
            <a:off x="1187624"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Objektorienterad programmering</a:t>
            </a:r>
          </a:p>
        </p:txBody>
      </p:sp>
      <p:sp>
        <p:nvSpPr>
          <p:cNvPr id="6" name="Rectangle 5"/>
          <p:cNvSpPr/>
          <p:nvPr/>
        </p:nvSpPr>
        <p:spPr>
          <a:xfrm>
            <a:off x="262778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JavaScript, DOM</a:t>
            </a:r>
          </a:p>
          <a:p>
            <a:pPr algn="ctr"/>
            <a:r>
              <a:rPr lang="sv-SE" sz="1400" i="1" dirty="0" smtClean="0"/>
              <a:t>Webbteknik I</a:t>
            </a:r>
            <a:endParaRPr lang="sv-SE" sz="1400" i="1" dirty="0"/>
          </a:p>
        </p:txBody>
      </p:sp>
      <p:sp>
        <p:nvSpPr>
          <p:cNvPr id="7" name="Rectangle 6"/>
          <p:cNvSpPr/>
          <p:nvPr/>
        </p:nvSpPr>
        <p:spPr>
          <a:xfrm>
            <a:off x="4802019"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JS-API:ER</a:t>
            </a:r>
            <a:br>
              <a:rPr lang="sv-SE" dirty="0" smtClean="0"/>
            </a:br>
            <a:r>
              <a:rPr lang="sv-SE" dirty="0" err="1" smtClean="0"/>
              <a:t>Webb-API:er</a:t>
            </a:r>
            <a:r>
              <a:rPr lang="sv-SE" dirty="0" smtClean="0"/>
              <a:t/>
            </a:r>
            <a:br>
              <a:rPr lang="sv-SE" dirty="0" smtClean="0"/>
            </a:br>
            <a:r>
              <a:rPr lang="sv-SE" dirty="0" err="1" smtClean="0"/>
              <a:t>Mashup</a:t>
            </a:r>
            <a:endParaRPr lang="sv-SE" dirty="0" smtClean="0"/>
          </a:p>
          <a:p>
            <a:pPr algn="ctr"/>
            <a:r>
              <a:rPr lang="sv-SE" sz="1400" i="1" dirty="0" smtClean="0"/>
              <a:t>Webbteknik II</a:t>
            </a:r>
            <a:endParaRPr lang="sv-SE" sz="1400" i="1" dirty="0"/>
          </a:p>
        </p:txBody>
      </p:sp>
      <p:sp>
        <p:nvSpPr>
          <p:cNvPr id="8" name="Rectangle 7"/>
          <p:cNvSpPr/>
          <p:nvPr/>
        </p:nvSpPr>
        <p:spPr>
          <a:xfrm>
            <a:off x="694826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Avancerad JS</a:t>
            </a:r>
          </a:p>
          <a:p>
            <a:pPr algn="ctr"/>
            <a:r>
              <a:rPr lang="sv-SE" sz="1400" i="1" dirty="0" smtClean="0"/>
              <a:t>RIA-utveckling </a:t>
            </a:r>
            <a:br>
              <a:rPr lang="sv-SE" sz="1400" i="1" dirty="0" smtClean="0"/>
            </a:br>
            <a:r>
              <a:rPr lang="sv-SE" sz="1400" i="1" dirty="0" smtClean="0"/>
              <a:t>med JS</a:t>
            </a:r>
            <a:endParaRPr lang="sv-SE" sz="1400" i="1" dirty="0"/>
          </a:p>
        </p:txBody>
      </p:sp>
      <p:sp>
        <p:nvSpPr>
          <p:cNvPr id="9" name="Rectangle 8"/>
          <p:cNvSpPr/>
          <p:nvPr/>
        </p:nvSpPr>
        <p:spPr>
          <a:xfrm>
            <a:off x="5652120"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OOAD</a:t>
            </a:r>
          </a:p>
        </p:txBody>
      </p:sp>
      <p:cxnSp>
        <p:nvCxnSpPr>
          <p:cNvPr id="10" name="Straight Arrow Connector 9"/>
          <p:cNvCxnSpPr>
            <a:stCxn id="5" idx="0"/>
            <a:endCxn id="6" idx="2"/>
          </p:cNvCxnSpPr>
          <p:nvPr/>
        </p:nvCxnSpPr>
        <p:spPr>
          <a:xfrm flipV="1">
            <a:off x="2015716"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4208"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19872"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PHP</a:t>
            </a:r>
          </a:p>
        </p:txBody>
      </p:sp>
      <p:cxnSp>
        <p:nvCxnSpPr>
          <p:cNvPr id="13" name="Straight Arrow Connector 12"/>
          <p:cNvCxnSpPr/>
          <p:nvPr/>
        </p:nvCxnSpPr>
        <p:spPr>
          <a:xfrm flipV="1">
            <a:off x="4218957"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225374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ight Arrow 14"/>
          <p:cNvSpPr/>
          <p:nvPr/>
        </p:nvSpPr>
        <p:spPr>
          <a:xfrm>
            <a:off x="441398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Right Arrow 15"/>
          <p:cNvSpPr/>
          <p:nvPr/>
        </p:nvSpPr>
        <p:spPr>
          <a:xfrm>
            <a:off x="6588224"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20" name="Picture 4" descr="P:\Icons\32x32\shadow\pin_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46029"/>
            <a:ext cx="411163" cy="4111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7880" y="2317440"/>
            <a:ext cx="460344" cy="46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594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nyheter24.se/nextinfashion/fruhagglund/files/2010/05/90210v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81235"/>
            <a:ext cx="6480720" cy="484180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10103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1990</a:t>
            </a:r>
            <a:endParaRPr lang="sv-SE" dirty="0"/>
          </a:p>
        </p:txBody>
      </p:sp>
      <p:pic>
        <p:nvPicPr>
          <p:cNvPr id="4" name="Picture 3"/>
          <p:cNvPicPr>
            <a:picLocks noChangeAspect="1" noChangeArrowheads="1"/>
          </p:cNvPicPr>
          <p:nvPr/>
        </p:nvPicPr>
        <p:blipFill>
          <a:blip r:embed="rId3" cstate="print"/>
          <a:srcRect/>
          <a:stretch>
            <a:fillRect/>
          </a:stretch>
        </p:blipFill>
        <p:spPr bwMode="auto">
          <a:xfrm>
            <a:off x="6372200" y="841276"/>
            <a:ext cx="1627024" cy="1749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a:spLocks noChangeArrowheads="1"/>
          </p:cNvSpPr>
          <p:nvPr/>
        </p:nvSpPr>
        <p:spPr bwMode="auto">
          <a:xfrm>
            <a:off x="394966" y="1901651"/>
            <a:ext cx="4019498" cy="307777"/>
          </a:xfrm>
          <a:prstGeom prst="rect">
            <a:avLst/>
          </a:prstGeom>
          <a:noFill/>
          <a:ln w="9525" algn="ctr">
            <a:noFill/>
            <a:miter lim="800000"/>
            <a:headEnd/>
            <a:tailEnd/>
          </a:ln>
        </p:spPr>
        <p:txBody>
          <a:bodyPr wrap="none" anchor="ctr">
            <a:spAutoFit/>
          </a:bodyPr>
          <a:lstStyle/>
          <a:p>
            <a:r>
              <a:rPr lang="sv-SE" sz="1400" dirty="0">
                <a:latin typeface="Minya Nouvelle" charset="0"/>
              </a:rPr>
              <a:t>1990 Schweiz, Cern </a:t>
            </a:r>
            <a:r>
              <a:rPr lang="sv-SE" sz="1400" dirty="0" err="1">
                <a:latin typeface="Minya Nouvelle" charset="0"/>
              </a:rPr>
              <a:t>particle</a:t>
            </a:r>
            <a:r>
              <a:rPr lang="sv-SE" sz="1400" dirty="0">
                <a:latin typeface="Minya Nouvelle" charset="0"/>
              </a:rPr>
              <a:t> </a:t>
            </a:r>
            <a:r>
              <a:rPr lang="sv-SE" sz="1400" dirty="0" err="1">
                <a:latin typeface="Minya Nouvelle" charset="0"/>
              </a:rPr>
              <a:t>physics</a:t>
            </a:r>
            <a:r>
              <a:rPr lang="sv-SE" sz="1400" dirty="0">
                <a:latin typeface="Minya Nouvelle" charset="0"/>
              </a:rPr>
              <a:t> </a:t>
            </a:r>
            <a:r>
              <a:rPr lang="sv-SE" sz="1400" dirty="0" err="1">
                <a:latin typeface="Minya Nouvelle" charset="0"/>
              </a:rPr>
              <a:t>laboratory</a:t>
            </a:r>
            <a:r>
              <a:rPr lang="sv-SE" sz="1400" dirty="0">
                <a:latin typeface="Minya Nouvelle" charset="0"/>
              </a:rPr>
              <a:t> </a:t>
            </a:r>
          </a:p>
        </p:txBody>
      </p:sp>
      <p:sp>
        <p:nvSpPr>
          <p:cNvPr id="6" name="Text Box 5"/>
          <p:cNvSpPr txBox="1">
            <a:spLocks noChangeArrowheads="1"/>
          </p:cNvSpPr>
          <p:nvPr/>
        </p:nvSpPr>
        <p:spPr bwMode="auto">
          <a:xfrm>
            <a:off x="323528" y="1177649"/>
            <a:ext cx="4522135" cy="707886"/>
          </a:xfrm>
          <a:prstGeom prst="rect">
            <a:avLst/>
          </a:prstGeom>
          <a:noFill/>
          <a:ln w="9525" algn="ctr">
            <a:noFill/>
            <a:miter lim="800000"/>
            <a:headEnd/>
            <a:tailEnd/>
          </a:ln>
        </p:spPr>
        <p:txBody>
          <a:bodyPr wrap="none">
            <a:spAutoFit/>
          </a:bodyPr>
          <a:lstStyle/>
          <a:p>
            <a:r>
              <a:rPr lang="sv-SE" sz="2000" dirty="0">
                <a:latin typeface="Minya Nouvelle" charset="0"/>
              </a:rPr>
              <a:t>Tim Berners-Lee</a:t>
            </a:r>
          </a:p>
          <a:p>
            <a:r>
              <a:rPr lang="sv-SE" sz="2000" dirty="0">
                <a:latin typeface="Minya Nouvelle" charset="0"/>
              </a:rPr>
              <a:t>Skriver programmet ”</a:t>
            </a:r>
            <a:r>
              <a:rPr lang="sv-SE" sz="2000" dirty="0" err="1">
                <a:latin typeface="Minya Nouvelle" charset="0"/>
              </a:rPr>
              <a:t>WorldWideWeb</a:t>
            </a:r>
            <a:r>
              <a:rPr lang="sv-SE" sz="2000" dirty="0">
                <a:latin typeface="Minya Nouvelle" charset="0"/>
              </a:rPr>
              <a:t>”</a:t>
            </a:r>
          </a:p>
        </p:txBody>
      </p:sp>
      <p:pic>
        <p:nvPicPr>
          <p:cNvPr id="7" name="Picture 6"/>
          <p:cNvPicPr>
            <a:picLocks noChangeAspect="1" noChangeArrowheads="1"/>
          </p:cNvPicPr>
          <p:nvPr/>
        </p:nvPicPr>
        <p:blipFill>
          <a:blip r:embed="rId4" cstate="print"/>
          <a:srcRect/>
          <a:stretch>
            <a:fillRect/>
          </a:stretch>
        </p:blipFill>
        <p:spPr bwMode="auto">
          <a:xfrm>
            <a:off x="1050778" y="2425452"/>
            <a:ext cx="3173897" cy="2735262"/>
          </a:xfrm>
          <a:prstGeom prst="rect">
            <a:avLst/>
          </a:prstGeom>
          <a:ln>
            <a:noFill/>
          </a:ln>
          <a:effectLst>
            <a:outerShdw blurRad="190500" algn="tl" rotWithShape="0">
              <a:srgbClr val="000000">
                <a:alpha val="70000"/>
              </a:srgbClr>
            </a:outerShdw>
          </a:effectLst>
        </p:spPr>
      </p:pic>
      <p:sp>
        <p:nvSpPr>
          <p:cNvPr id="8" name="Rectangle 7"/>
          <p:cNvSpPr>
            <a:spLocks noChangeArrowheads="1"/>
          </p:cNvSpPr>
          <p:nvPr/>
        </p:nvSpPr>
        <p:spPr bwMode="auto">
          <a:xfrm>
            <a:off x="899592" y="5160714"/>
            <a:ext cx="4126451" cy="400110"/>
          </a:xfrm>
          <a:prstGeom prst="rect">
            <a:avLst/>
          </a:prstGeom>
          <a:noFill/>
          <a:ln w="19050" algn="ctr">
            <a:noFill/>
            <a:miter lim="800000"/>
            <a:headEnd/>
            <a:tailEnd/>
          </a:ln>
        </p:spPr>
        <p:txBody>
          <a:bodyPr wrap="none">
            <a:spAutoFit/>
          </a:bodyPr>
          <a:lstStyle/>
          <a:p>
            <a:r>
              <a:rPr lang="sv-SE" sz="1000" i="1" dirty="0">
                <a:solidFill>
                  <a:schemeClr val="tx2"/>
                </a:solidFill>
                <a:latin typeface="Verdana" pitchFamily="34" charset="0"/>
              </a:rPr>
              <a:t>http://</a:t>
            </a:r>
            <a:r>
              <a:rPr lang="sv-SE" sz="1000" i="1" dirty="0" smtClean="0">
                <a:solidFill>
                  <a:schemeClr val="tx2"/>
                </a:solidFill>
                <a:latin typeface="Verdana" pitchFamily="34" charset="0"/>
              </a:rPr>
              <a:t>www.w3.org/People/Berners-Lee/WorldWideWeb.html</a:t>
            </a:r>
          </a:p>
          <a:p>
            <a:r>
              <a:rPr lang="sv-SE" sz="1000" i="1" dirty="0">
                <a:solidFill>
                  <a:schemeClr val="tx2"/>
                </a:solidFill>
                <a:latin typeface="Verdana" pitchFamily="34" charset="0"/>
              </a:rPr>
              <a:t>http://www.w3.org/History.html</a:t>
            </a:r>
          </a:p>
        </p:txBody>
      </p:sp>
      <p:sp>
        <p:nvSpPr>
          <p:cNvPr id="9" name="Line 8"/>
          <p:cNvSpPr>
            <a:spLocks noChangeShapeType="1"/>
          </p:cNvSpPr>
          <p:nvPr/>
        </p:nvSpPr>
        <p:spPr bwMode="auto">
          <a:xfrm>
            <a:off x="4521813" y="4081636"/>
            <a:ext cx="647700" cy="0"/>
          </a:xfrm>
          <a:prstGeom prst="line">
            <a:avLst/>
          </a:prstGeom>
          <a:noFill/>
          <a:ln w="73025">
            <a:solidFill>
              <a:schemeClr val="tx1"/>
            </a:solidFill>
            <a:round/>
            <a:headEnd/>
            <a:tailEnd type="stealth" w="med" len="med"/>
          </a:ln>
        </p:spPr>
        <p:txBody>
          <a:bodyPr wrap="none">
            <a:spAutoFit/>
          </a:bodyPr>
          <a:lstStyle/>
          <a:p>
            <a:endParaRPr lang="sv-SE"/>
          </a:p>
        </p:txBody>
      </p:sp>
      <p:pic>
        <p:nvPicPr>
          <p:cNvPr id="82948" name="Picture 4" descr="L:\WorkSpace\tstjo\Icons\v_collection_png\64x64\shadow\pin2_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766" y="485898"/>
            <a:ext cx="320916" cy="3209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kärmavbild 2013-09-03 kl. 13.35.07.png">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0429">
            <a:off x="5609633" y="3082569"/>
            <a:ext cx="3144633" cy="20367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85510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1993</a:t>
            </a:r>
            <a:endParaRPr lang="en-US" dirty="0"/>
          </a:p>
        </p:txBody>
      </p:sp>
      <p:sp>
        <p:nvSpPr>
          <p:cNvPr id="4" name="Rectangle 3"/>
          <p:cNvSpPr/>
          <p:nvPr/>
        </p:nvSpPr>
        <p:spPr>
          <a:xfrm>
            <a:off x="1493912" y="1120016"/>
            <a:ext cx="6246440" cy="369332"/>
          </a:xfrm>
          <a:prstGeom prst="rect">
            <a:avLst/>
          </a:prstGeom>
        </p:spPr>
        <p:txBody>
          <a:bodyPr wrap="square">
            <a:spAutoFit/>
          </a:bodyPr>
          <a:lstStyle/>
          <a:p>
            <a:r>
              <a:rPr lang="en-US" dirty="0"/>
              <a:t>http://</a:t>
            </a:r>
            <a:r>
              <a:rPr lang="en-US" dirty="0" err="1"/>
              <a:t>info.cern.ch</a:t>
            </a:r>
            <a:r>
              <a:rPr lang="en-US" dirty="0"/>
              <a:t>/hypertext/WWW/</a:t>
            </a:r>
            <a:r>
              <a:rPr lang="en-US" dirty="0" err="1"/>
              <a:t>TheProject.html</a:t>
            </a:r>
            <a:r>
              <a:rPr lang="en-US" dirty="0"/>
              <a:t>.</a:t>
            </a:r>
          </a:p>
        </p:txBody>
      </p:sp>
      <p:pic>
        <p:nvPicPr>
          <p:cNvPr id="5" name="Picture 4" descr="Skärmavbild 2013-09-03 kl. 21.11.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561356"/>
            <a:ext cx="7853490" cy="3926745"/>
          </a:xfrm>
          <a:prstGeom prst="rect">
            <a:avLst/>
          </a:prstGeom>
        </p:spPr>
      </p:pic>
    </p:spTree>
    <p:extLst>
      <p:ext uri="{BB962C8B-B14F-4D97-AF65-F5344CB8AC3E}">
        <p14:creationId xmlns:p14="http://schemas.microsoft.com/office/powerpoint/2010/main" val="64743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_INKeyl1yOiA/TKzCWuN-mdI/AAAAAAAAAOQ/YG7Akx_jljQ/s1600/Pulp-Fiction+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53244"/>
            <a:ext cx="6912768" cy="46447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532703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216247</TotalTime>
  <Words>701</Words>
  <Application>Microsoft Macintosh PowerPoint</Application>
  <PresentationFormat>On-screen Show (16:10)</PresentationFormat>
  <Paragraphs>239</Paragraphs>
  <Slides>35</Slides>
  <Notes>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F01 - Introduktion</vt:lpstr>
      <vt:lpstr>F01 - Introduktion</vt:lpstr>
      <vt:lpstr>En webbapplikations struktur</vt:lpstr>
      <vt:lpstr>Klientsidan</vt:lpstr>
      <vt:lpstr>Klientsidespåret</vt:lpstr>
      <vt:lpstr>PowerPoint Presentation</vt:lpstr>
      <vt:lpstr>1990</vt:lpstr>
      <vt:lpstr>1993</vt:lpstr>
      <vt:lpstr>PowerPoint Presentation</vt:lpstr>
      <vt:lpstr>Webben 1994</vt:lpstr>
      <vt:lpstr>PowerPoint Presentation</vt:lpstr>
      <vt:lpstr>Webben 1996</vt:lpstr>
      <vt:lpstr>PowerPoint Presentation</vt:lpstr>
      <vt:lpstr>Webben 1999</vt:lpstr>
      <vt:lpstr>PowerPoint Presentation</vt:lpstr>
      <vt:lpstr>Webben 2003 och framåt…</vt:lpstr>
      <vt:lpstr>CSS Zen Garden</vt:lpstr>
      <vt:lpstr>Webben idag och imorgon</vt:lpstr>
      <vt:lpstr>PowerPoint Presentation</vt:lpstr>
      <vt:lpstr>Utveckla i “molnet”</vt:lpstr>
      <vt:lpstr>PowerPoint Presentation</vt:lpstr>
      <vt:lpstr>Big No-no:s</vt:lpstr>
      <vt:lpstr>Webben är inte Internet</vt:lpstr>
      <vt:lpstr>Webben är en applikation på Internet</vt:lpstr>
      <vt:lpstr>Klient/serversystem</vt:lpstr>
      <vt:lpstr>Klientsideskript</vt:lpstr>
      <vt:lpstr>Serversideskript</vt:lpstr>
      <vt:lpstr>Datalagring</vt:lpstr>
      <vt:lpstr>Klientsidan</vt:lpstr>
      <vt:lpstr>PowerPoint Presentation</vt:lpstr>
      <vt:lpstr>HTML 4.01</vt:lpstr>
      <vt:lpstr>CSS</vt:lpstr>
      <vt:lpstr>XHTML</vt:lpstr>
      <vt:lpstr>HTML5</vt:lpstr>
      <vt:lpstr>HTML Next</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4433</cp:revision>
  <dcterms:created xsi:type="dcterms:W3CDTF">2009-01-05T10:26:14Z</dcterms:created>
  <dcterms:modified xsi:type="dcterms:W3CDTF">2013-09-03T19:51:19Z</dcterms:modified>
</cp:coreProperties>
</file>